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1" r:id="rId2"/>
    <p:sldId id="261" r:id="rId3"/>
    <p:sldId id="300" r:id="rId4"/>
    <p:sldId id="293" r:id="rId5"/>
    <p:sldId id="295" r:id="rId6"/>
    <p:sldId id="297" r:id="rId7"/>
    <p:sldId id="298" r:id="rId8"/>
    <p:sldId id="299" r:id="rId9"/>
    <p:sldId id="296" r:id="rId10"/>
    <p:sldId id="309" r:id="rId11"/>
    <p:sldId id="310" r:id="rId12"/>
    <p:sldId id="311" r:id="rId13"/>
    <p:sldId id="312" r:id="rId14"/>
    <p:sldId id="316" r:id="rId15"/>
    <p:sldId id="313" r:id="rId16"/>
    <p:sldId id="314" r:id="rId17"/>
    <p:sldId id="315" r:id="rId18"/>
    <p:sldId id="317" r:id="rId19"/>
    <p:sldId id="302" r:id="rId20"/>
    <p:sldId id="304" r:id="rId21"/>
    <p:sldId id="305" r:id="rId22"/>
    <p:sldId id="306" r:id="rId23"/>
    <p:sldId id="307" r:id="rId24"/>
    <p:sldId id="308" r:id="rId25"/>
    <p:sldId id="318" r:id="rId26"/>
    <p:sldId id="319" r:id="rId27"/>
    <p:sldId id="320" r:id="rId28"/>
    <p:sldId id="303" r:id="rId29"/>
    <p:sldId id="292" r:id="rId30"/>
    <p:sldId id="264" r:id="rId31"/>
    <p:sldId id="265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3" r:id="rId40"/>
    <p:sldId id="274" r:id="rId41"/>
    <p:sldId id="290" r:id="rId42"/>
    <p:sldId id="291" r:id="rId43"/>
    <p:sldId id="288" r:id="rId44"/>
    <p:sldId id="284" r:id="rId45"/>
    <p:sldId id="287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76"/>
    <p:restoredTop sz="96327"/>
  </p:normalViewPr>
  <p:slideViewPr>
    <p:cSldViewPr snapToGrid="0" snapToObjects="1">
      <p:cViewPr>
        <p:scale>
          <a:sx n="110" d="100"/>
          <a:sy n="110" d="100"/>
        </p:scale>
        <p:origin x="85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4DB88-D4E5-6542-B730-FB57BF397C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FFF69A-2523-8D49-BDCF-5343E61543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E6217-3027-CF4E-B33D-600AADC0B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105EF-EEDA-CD41-A4F7-CBA962B38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11E2E-31DA-D444-9A52-F71B0C332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044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F508E-9258-684C-A323-B338F7FE2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A88FED-482E-244B-AB61-BBCEC49D2A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91B2F-3759-9645-82FD-ACB7790C4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276B5-0DC7-374A-B059-E5047D0C9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1B686-848E-0146-B2FD-FEB432E8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38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F04217-615E-D744-B67A-BE99EAAFA8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C015CF-3780-334B-8BBC-368C636A5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64A18-A322-B948-BA01-7CA1511A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F324C-8946-E040-A65E-FD9114BE0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B9310-3E84-7C43-86F7-4BE9750AB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86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01DFD-8913-2640-A891-8AF198EB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DF40B-670C-C045-946B-F4675FC31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C1583-D624-504B-8BD7-EAB3D0CD7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A534D-AF26-9D46-AE94-F9C7B2082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FCDA5-C664-B745-9BA3-E6AFCE6E4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9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E18DB-22EF-1E44-8BEF-49619A0CF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5ABE4-7918-C047-9265-A6A66999A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C7E82-656B-E647-8254-9FCEFA906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4DE8C-5327-674E-B36A-F5237985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F6FAB-0ADB-A64F-988E-A0F4C019C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669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1F9CF-E28E-E24D-9F56-FFAD051A9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D6605-5270-9143-A489-E9CB60607D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1D638-D88E-BC43-905C-68C51B89C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23854B-8071-7940-81DB-8CDE6EE45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5E3FE-9F50-FE4E-88A6-EE651EECC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A705E9-942C-CF48-8DCE-75054E989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424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38F32-FD27-D945-A512-CF2A600AB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F7338-BBE4-BF4B-A5F6-021A93EE5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7A485-0E1A-1C49-93A3-324B280EB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62FAFB-6320-B843-98BA-74FF48CBFC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12448B-8E5D-0344-9901-E2F6D711E1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D7BF83-399B-E545-B180-7721D3D7B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647C0C-E387-1D47-89AF-427DDCB8D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C0C671-FFE6-064A-83DE-915428442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554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8EC04-F99B-CB44-AF41-6B57E7EB3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FB6538-95B9-9F43-9F04-BD4275135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BD0C4E-CB1A-8144-8CA3-339A2BF14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FB58C2-EF72-2342-95D6-B06FA5162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86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CDEF5D-81FA-9148-B6D6-090AFB3C1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1076BD-D780-FF4A-B5AB-68453D7B8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3BDDA-C050-2244-8B03-2C4E487E6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65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EE2DB-56C9-E848-89AB-726D19FA1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11825-ADB6-1D45-B693-FB61222AC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D560A2-E508-144F-86F5-4973FEA76F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B26AF-64AB-7E42-9AA3-6C8E0DE8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51BE48-244B-3C41-903D-4E593FC64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A3CCF2-469B-704A-AC31-02A6235A0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63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15624-594B-684F-8652-B3FC76053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904CC2-439B-EE4E-BC43-FDD89A75F8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8919BA-3115-9C40-B881-9244A2FD58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4CE87-196A-A84C-BBA0-46F12C078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0CBC3-0F3F-A44F-88F8-16D943558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38477-0BDE-AF42-9BB7-0DBB958ED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04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9037C7-F061-0747-B95C-FA65D70BC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0D8F2-4BCC-5543-A117-56F020A10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C3AAF-8842-7244-9926-3BCD54B19E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2CE63D-F807-D94D-9A40-802E4438F346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29DF9-4D72-E44A-8DB8-1E273EC4C6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AF6D3-8366-5742-AE79-96FC67DD2A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C4F680-290C-6941-A80A-48297FCB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91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B9488-6EA2-2741-BFB3-90AA461C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SISTEM PERSURATAN DIGITAL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0C1D9-271C-F949-9FF6-0B3CAEB8E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</a:t>
            </a:r>
          </a:p>
          <a:p>
            <a:r>
              <a:rPr lang="en-US" dirty="0"/>
              <a:t>Alur </a:t>
            </a:r>
          </a:p>
          <a:p>
            <a:r>
              <a:rPr lang="en-US" dirty="0" err="1"/>
              <a:t>Tampilan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3868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8F86CC8-726D-B649-B771-38EA734C8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25" y="1755609"/>
            <a:ext cx="6746125" cy="409392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7B27798-1828-C748-BDD1-C4C72D4A0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368661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 err="1"/>
              <a:t>Tampilan</a:t>
            </a:r>
            <a:r>
              <a:rPr lang="en-US" sz="2400" b="1" u="sng" dirty="0"/>
              <a:t> Dashboard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masuk</a:t>
            </a:r>
            <a:r>
              <a:rPr lang="en-US" sz="2400" b="1" u="sng" dirty="0"/>
              <a:t> internal)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8D828-CDD4-6E43-8F8E-D92FA13F5D1E}"/>
              </a:ext>
            </a:extLst>
          </p:cNvPr>
          <p:cNvSpPr txBox="1"/>
          <p:nvPr/>
        </p:nvSpPr>
        <p:spPr>
          <a:xfrm>
            <a:off x="8009259" y="894557"/>
            <a:ext cx="775926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rgbClr val="FF0000"/>
                </a:solidFill>
              </a:rPr>
              <a:t>Hilangkan</a:t>
            </a:r>
            <a:endParaRPr lang="en-US" sz="1000" dirty="0">
              <a:solidFill>
                <a:srgbClr val="FF0000"/>
              </a:solidFill>
            </a:endParaRPr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52327FED-4A59-4E48-B0C5-A69840903CFF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>
            <a:off x="4533867" y="-858787"/>
            <a:ext cx="1863791" cy="5862921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C3D74F9-58F3-B549-A1F3-C2FB92F04556}"/>
              </a:ext>
            </a:extLst>
          </p:cNvPr>
          <p:cNvSpPr txBox="1"/>
          <p:nvPr/>
        </p:nvSpPr>
        <p:spPr>
          <a:xfrm>
            <a:off x="5614997" y="1058690"/>
            <a:ext cx="13260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menjadi</a:t>
            </a:r>
            <a:r>
              <a:rPr lang="en-US" sz="1000" dirty="0"/>
              <a:t> </a:t>
            </a:r>
            <a:r>
              <a:rPr lang="en-US" sz="1000" dirty="0" err="1"/>
              <a:t>sekretaris</a:t>
            </a:r>
            <a:r>
              <a:rPr lang="en-US" sz="1000" dirty="0"/>
              <a:t> dewan</a:t>
            </a: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1A61A83E-7B22-324C-BEF1-4DDDEDEB0FA1}"/>
              </a:ext>
            </a:extLst>
          </p:cNvPr>
          <p:cNvCxnSpPr>
            <a:cxnSpLocks/>
            <a:stCxn id="8" idx="1"/>
          </p:cNvCxnSpPr>
          <p:nvPr/>
        </p:nvCxnSpPr>
        <p:spPr>
          <a:xfrm rot="10800000" flipV="1">
            <a:off x="1361259" y="1258745"/>
            <a:ext cx="4253739" cy="149748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AE902B1-611A-9A47-AF7D-FDFE23F7035B}"/>
              </a:ext>
            </a:extLst>
          </p:cNvPr>
          <p:cNvSpPr txBox="1"/>
          <p:nvPr/>
        </p:nvSpPr>
        <p:spPr>
          <a:xfrm>
            <a:off x="9310448" y="3032443"/>
            <a:ext cx="2020590" cy="101566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verifikasi</a:t>
            </a:r>
            <a:r>
              <a:rPr lang="en-US" sz="1000" dirty="0"/>
              <a:t> (</a:t>
            </a:r>
            <a:r>
              <a:rPr lang="en-US" sz="1000" dirty="0" err="1"/>
              <a:t>dengan</a:t>
            </a:r>
            <a:r>
              <a:rPr lang="en-US" sz="1000" dirty="0"/>
              <a:t> klick action </a:t>
            </a:r>
            <a:r>
              <a:rPr lang="en-US" sz="1000" dirty="0" err="1"/>
              <a:t>untuk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  <a:r>
              <a:rPr lang="en-US" sz="1000" dirty="0" err="1"/>
              <a:t>pihak</a:t>
            </a:r>
            <a:r>
              <a:rPr lang="en-US" sz="1000" dirty="0"/>
              <a:t> yang </a:t>
            </a:r>
            <a:r>
              <a:rPr lang="en-US" sz="1000" dirty="0" err="1"/>
              <a:t>dituju</a:t>
            </a:r>
            <a:r>
              <a:rPr lang="en-US" sz="1000" dirty="0"/>
              <a:t> dan </a:t>
            </a:r>
            <a:r>
              <a:rPr lang="en-US" sz="1000" dirty="0" err="1"/>
              <a:t>satu</a:t>
            </a:r>
            <a:r>
              <a:rPr lang="en-US" sz="1000" dirty="0"/>
              <a:t> icon yang </a:t>
            </a:r>
            <a:r>
              <a:rPr lang="en-US" sz="1000" dirty="0" err="1"/>
              <a:t>apabila</a:t>
            </a:r>
            <a:r>
              <a:rPr lang="en-US" sz="1000" dirty="0"/>
              <a:t> </a:t>
            </a:r>
            <a:r>
              <a:rPr lang="en-US" sz="1000" dirty="0" err="1"/>
              <a:t>diklick</a:t>
            </a:r>
            <a:r>
              <a:rPr lang="en-US" sz="1000" dirty="0"/>
              <a:t>  </a:t>
            </a:r>
            <a:r>
              <a:rPr lang="en-US" sz="1000" dirty="0" err="1"/>
              <a:t>maka</a:t>
            </a:r>
            <a:r>
              <a:rPr lang="en-US" sz="1000" dirty="0"/>
              <a:t> </a:t>
            </a:r>
            <a:r>
              <a:rPr lang="en-US" sz="1000" dirty="0" err="1"/>
              <a:t>akan</a:t>
            </a:r>
            <a:r>
              <a:rPr lang="en-US" sz="1000" dirty="0"/>
              <a:t> </a:t>
            </a:r>
            <a:r>
              <a:rPr lang="en-US" sz="1000" dirty="0" err="1"/>
              <a:t>dikembalikan</a:t>
            </a:r>
            <a:r>
              <a:rPr lang="en-US" sz="1000" dirty="0"/>
              <a:t> </a:t>
            </a:r>
            <a:r>
              <a:rPr lang="en-US" sz="1000" dirty="0" err="1"/>
              <a:t>ke</a:t>
            </a:r>
            <a:r>
              <a:rPr lang="en-US" sz="1000" dirty="0"/>
              <a:t> TU)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F9D1C3-83F9-E84A-BEA9-72A34F0A6A2B}"/>
              </a:ext>
            </a:extLst>
          </p:cNvPr>
          <p:cNvSpPr txBox="1"/>
          <p:nvPr/>
        </p:nvSpPr>
        <p:spPr>
          <a:xfrm>
            <a:off x="9657698" y="1952517"/>
            <a:ext cx="13260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verifikasi</a:t>
            </a:r>
            <a:r>
              <a:rPr lang="en-US" sz="1000" dirty="0"/>
              <a:t> (</a:t>
            </a:r>
            <a:r>
              <a:rPr lang="en-US" sz="1000" dirty="0" err="1"/>
              <a:t>dengan</a:t>
            </a:r>
            <a:r>
              <a:rPr lang="en-US" sz="1000" dirty="0"/>
              <a:t> klick action </a:t>
            </a:r>
            <a:r>
              <a:rPr lang="en-US" sz="1000" dirty="0" err="1"/>
              <a:t>untuk</a:t>
            </a:r>
            <a:r>
              <a:rPr lang="en-US" sz="1000" dirty="0"/>
              <a:t> </a:t>
            </a:r>
            <a:r>
              <a:rPr lang="en-US" sz="1000" dirty="0" err="1"/>
              <a:t>setiap</a:t>
            </a:r>
            <a:r>
              <a:rPr lang="en-US" sz="1000" dirty="0"/>
              <a:t> </a:t>
            </a:r>
            <a:r>
              <a:rPr lang="en-US" sz="1000" dirty="0" err="1"/>
              <a:t>suratnya</a:t>
            </a:r>
            <a:r>
              <a:rPr lang="en-US" sz="1000" dirty="0"/>
              <a:t>)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B5CBA311-22A0-334D-B8A1-5B571161EB9B}"/>
              </a:ext>
            </a:extLst>
          </p:cNvPr>
          <p:cNvCxnSpPr>
            <a:cxnSpLocks/>
            <a:stCxn id="16" idx="1"/>
          </p:cNvCxnSpPr>
          <p:nvPr/>
        </p:nvCxnSpPr>
        <p:spPr>
          <a:xfrm rot="10800000" flipV="1">
            <a:off x="7222606" y="3540275"/>
            <a:ext cx="2087843" cy="62242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5421A3E-F15E-7743-8EBA-F41AE2D648A6}"/>
              </a:ext>
            </a:extLst>
          </p:cNvPr>
          <p:cNvSpPr txBox="1"/>
          <p:nvPr/>
        </p:nvSpPr>
        <p:spPr>
          <a:xfrm>
            <a:off x="8331608" y="5287233"/>
            <a:ext cx="13260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Apabila</a:t>
            </a:r>
            <a:r>
              <a:rPr lang="en-US" sz="1000" dirty="0"/>
              <a:t> </a:t>
            </a:r>
            <a:r>
              <a:rPr lang="en-US" sz="1000" dirty="0" err="1"/>
              <a:t>diclick</a:t>
            </a:r>
            <a:r>
              <a:rPr lang="en-US" sz="1000" dirty="0"/>
              <a:t> </a:t>
            </a:r>
            <a:r>
              <a:rPr lang="en-US" sz="1000" dirty="0" err="1"/>
              <a:t>akan</a:t>
            </a:r>
            <a:r>
              <a:rPr lang="en-US" sz="1000" dirty="0"/>
              <a:t> </a:t>
            </a:r>
            <a:r>
              <a:rPr lang="en-US" sz="1000" dirty="0" err="1"/>
              <a:t>menampilkan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940FA062-020D-B042-B493-7C6E44BC9E78}"/>
              </a:ext>
            </a:extLst>
          </p:cNvPr>
          <p:cNvCxnSpPr>
            <a:cxnSpLocks/>
            <a:stCxn id="24" idx="0"/>
          </p:cNvCxnSpPr>
          <p:nvPr/>
        </p:nvCxnSpPr>
        <p:spPr>
          <a:xfrm rot="16200000" flipV="1">
            <a:off x="7205561" y="3498141"/>
            <a:ext cx="1377870" cy="220031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446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8F86CC8-726D-B649-B771-38EA734C8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25" y="1755609"/>
            <a:ext cx="6746125" cy="409392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7B27798-1828-C748-BDD1-C4C72D4A0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368661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 err="1"/>
              <a:t>Tampilan</a:t>
            </a:r>
            <a:r>
              <a:rPr lang="en-US" sz="2400" b="1" u="sng" dirty="0"/>
              <a:t> Dashboard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masuk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8D828-CDD4-6E43-8F8E-D92FA13F5D1E}"/>
              </a:ext>
            </a:extLst>
          </p:cNvPr>
          <p:cNvSpPr txBox="1"/>
          <p:nvPr/>
        </p:nvSpPr>
        <p:spPr>
          <a:xfrm>
            <a:off x="8009259" y="894557"/>
            <a:ext cx="775926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rgbClr val="FF0000"/>
                </a:solidFill>
              </a:rPr>
              <a:t>Hilangkan</a:t>
            </a:r>
            <a:endParaRPr lang="en-US" sz="1000" dirty="0">
              <a:solidFill>
                <a:srgbClr val="FF0000"/>
              </a:solidFill>
            </a:endParaRPr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52327FED-4A59-4E48-B0C5-A69840903CFF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>
            <a:off x="4533867" y="-858787"/>
            <a:ext cx="1863791" cy="5862921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C3D74F9-58F3-B549-A1F3-C2FB92F04556}"/>
              </a:ext>
            </a:extLst>
          </p:cNvPr>
          <p:cNvSpPr txBox="1"/>
          <p:nvPr/>
        </p:nvSpPr>
        <p:spPr>
          <a:xfrm>
            <a:off x="5614997" y="1058690"/>
            <a:ext cx="13260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menjadi</a:t>
            </a:r>
            <a:r>
              <a:rPr lang="en-US" sz="1000" dirty="0"/>
              <a:t> </a:t>
            </a:r>
            <a:r>
              <a:rPr lang="en-US" sz="1000" dirty="0" err="1"/>
              <a:t>sekretaris</a:t>
            </a:r>
            <a:r>
              <a:rPr lang="en-US" sz="1000" dirty="0"/>
              <a:t> dewan</a:t>
            </a: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1A61A83E-7B22-324C-BEF1-4DDDEDEB0FA1}"/>
              </a:ext>
            </a:extLst>
          </p:cNvPr>
          <p:cNvCxnSpPr>
            <a:cxnSpLocks/>
            <a:stCxn id="8" idx="1"/>
          </p:cNvCxnSpPr>
          <p:nvPr/>
        </p:nvCxnSpPr>
        <p:spPr>
          <a:xfrm rot="10800000" flipV="1">
            <a:off x="1361259" y="1258745"/>
            <a:ext cx="4253739" cy="149748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AE902B1-611A-9A47-AF7D-FDFE23F7035B}"/>
              </a:ext>
            </a:extLst>
          </p:cNvPr>
          <p:cNvSpPr txBox="1"/>
          <p:nvPr/>
        </p:nvSpPr>
        <p:spPr>
          <a:xfrm>
            <a:off x="9310448" y="3032443"/>
            <a:ext cx="2020590" cy="101566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verifikasi</a:t>
            </a:r>
            <a:r>
              <a:rPr lang="en-US" sz="1000" dirty="0"/>
              <a:t> (</a:t>
            </a:r>
            <a:r>
              <a:rPr lang="en-US" sz="1000" dirty="0" err="1"/>
              <a:t>dengan</a:t>
            </a:r>
            <a:r>
              <a:rPr lang="en-US" sz="1000" dirty="0"/>
              <a:t> klick action </a:t>
            </a:r>
            <a:r>
              <a:rPr lang="en-US" sz="1000" dirty="0" err="1"/>
              <a:t>untuk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  <a:r>
              <a:rPr lang="en-US" sz="1000" dirty="0" err="1"/>
              <a:t>pihak</a:t>
            </a:r>
            <a:r>
              <a:rPr lang="en-US" sz="1000" dirty="0"/>
              <a:t> yang </a:t>
            </a:r>
            <a:r>
              <a:rPr lang="en-US" sz="1000" dirty="0" err="1"/>
              <a:t>dituju</a:t>
            </a:r>
            <a:r>
              <a:rPr lang="en-US" sz="1000" dirty="0"/>
              <a:t> dan </a:t>
            </a:r>
            <a:r>
              <a:rPr lang="en-US" sz="1000" dirty="0" err="1"/>
              <a:t>satu</a:t>
            </a:r>
            <a:r>
              <a:rPr lang="en-US" sz="1000" dirty="0"/>
              <a:t> icon yang </a:t>
            </a:r>
            <a:r>
              <a:rPr lang="en-US" sz="1000" dirty="0" err="1"/>
              <a:t>apabila</a:t>
            </a:r>
            <a:r>
              <a:rPr lang="en-US" sz="1000" dirty="0"/>
              <a:t> </a:t>
            </a:r>
            <a:r>
              <a:rPr lang="en-US" sz="1000" dirty="0" err="1"/>
              <a:t>diklick</a:t>
            </a:r>
            <a:r>
              <a:rPr lang="en-US" sz="1000" dirty="0"/>
              <a:t>  </a:t>
            </a:r>
            <a:r>
              <a:rPr lang="en-US" sz="1000" dirty="0" err="1"/>
              <a:t>maka</a:t>
            </a:r>
            <a:r>
              <a:rPr lang="en-US" sz="1000" dirty="0"/>
              <a:t> </a:t>
            </a:r>
            <a:r>
              <a:rPr lang="en-US" sz="1000" dirty="0" err="1"/>
              <a:t>akan</a:t>
            </a:r>
            <a:r>
              <a:rPr lang="en-US" sz="1000" dirty="0"/>
              <a:t> </a:t>
            </a:r>
            <a:r>
              <a:rPr lang="en-US" sz="1000" dirty="0" err="1"/>
              <a:t>dikembalikan</a:t>
            </a:r>
            <a:r>
              <a:rPr lang="en-US" sz="1000" dirty="0"/>
              <a:t> </a:t>
            </a:r>
            <a:r>
              <a:rPr lang="en-US" sz="1000" dirty="0" err="1"/>
              <a:t>ke</a:t>
            </a:r>
            <a:r>
              <a:rPr lang="en-US" sz="1000" dirty="0"/>
              <a:t> TU)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F9D1C3-83F9-E84A-BEA9-72A34F0A6A2B}"/>
              </a:ext>
            </a:extLst>
          </p:cNvPr>
          <p:cNvSpPr txBox="1"/>
          <p:nvPr/>
        </p:nvSpPr>
        <p:spPr>
          <a:xfrm>
            <a:off x="9657698" y="1952517"/>
            <a:ext cx="13260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verifikasi</a:t>
            </a:r>
            <a:r>
              <a:rPr lang="en-US" sz="1000" dirty="0"/>
              <a:t> (</a:t>
            </a:r>
            <a:r>
              <a:rPr lang="en-US" sz="1000" dirty="0" err="1"/>
              <a:t>dengan</a:t>
            </a:r>
            <a:r>
              <a:rPr lang="en-US" sz="1000" dirty="0"/>
              <a:t> klick action </a:t>
            </a:r>
            <a:r>
              <a:rPr lang="en-US" sz="1000" dirty="0" err="1"/>
              <a:t>untuk</a:t>
            </a:r>
            <a:r>
              <a:rPr lang="en-US" sz="1000" dirty="0"/>
              <a:t> </a:t>
            </a:r>
            <a:r>
              <a:rPr lang="en-US" sz="1000" dirty="0" err="1"/>
              <a:t>setiap</a:t>
            </a:r>
            <a:r>
              <a:rPr lang="en-US" sz="1000" dirty="0"/>
              <a:t> </a:t>
            </a:r>
            <a:r>
              <a:rPr lang="en-US" sz="1000" dirty="0" err="1"/>
              <a:t>suratnya</a:t>
            </a:r>
            <a:r>
              <a:rPr lang="en-US" sz="1000" dirty="0"/>
              <a:t>)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B5CBA311-22A0-334D-B8A1-5B571161EB9B}"/>
              </a:ext>
            </a:extLst>
          </p:cNvPr>
          <p:cNvCxnSpPr>
            <a:cxnSpLocks/>
            <a:stCxn id="16" idx="1"/>
          </p:cNvCxnSpPr>
          <p:nvPr/>
        </p:nvCxnSpPr>
        <p:spPr>
          <a:xfrm rot="10800000" flipV="1">
            <a:off x="7222606" y="3540275"/>
            <a:ext cx="2087843" cy="62242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5421A3E-F15E-7743-8EBA-F41AE2D648A6}"/>
              </a:ext>
            </a:extLst>
          </p:cNvPr>
          <p:cNvSpPr txBox="1"/>
          <p:nvPr/>
        </p:nvSpPr>
        <p:spPr>
          <a:xfrm>
            <a:off x="8331608" y="5287233"/>
            <a:ext cx="13260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Apabila</a:t>
            </a:r>
            <a:r>
              <a:rPr lang="en-US" sz="1000" dirty="0"/>
              <a:t> </a:t>
            </a:r>
            <a:r>
              <a:rPr lang="en-US" sz="1000" dirty="0" err="1"/>
              <a:t>diclick</a:t>
            </a:r>
            <a:r>
              <a:rPr lang="en-US" sz="1000" dirty="0"/>
              <a:t> </a:t>
            </a:r>
            <a:r>
              <a:rPr lang="en-US" sz="1000" dirty="0" err="1"/>
              <a:t>akan</a:t>
            </a:r>
            <a:r>
              <a:rPr lang="en-US" sz="1000" dirty="0"/>
              <a:t> </a:t>
            </a:r>
            <a:r>
              <a:rPr lang="en-US" sz="1000" dirty="0" err="1"/>
              <a:t>menampilkan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940FA062-020D-B042-B493-7C6E44BC9E78}"/>
              </a:ext>
            </a:extLst>
          </p:cNvPr>
          <p:cNvCxnSpPr>
            <a:cxnSpLocks/>
            <a:stCxn id="24" idx="0"/>
          </p:cNvCxnSpPr>
          <p:nvPr/>
        </p:nvCxnSpPr>
        <p:spPr>
          <a:xfrm rot="16200000" flipV="1">
            <a:off x="7205561" y="3498141"/>
            <a:ext cx="1377870" cy="220031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548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2A032CA-DD40-A74C-90EB-C15276C0A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306" y="1951406"/>
            <a:ext cx="6693287" cy="403270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9DAA98C-6615-274A-A599-32BD57836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368661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 err="1"/>
              <a:t>Tampilan</a:t>
            </a:r>
            <a:r>
              <a:rPr lang="en-US" sz="2400" b="1" u="sng" dirty="0"/>
              <a:t> Dashboard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Internal)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A67F71-A634-9949-9A03-5B9617B0898A}"/>
              </a:ext>
            </a:extLst>
          </p:cNvPr>
          <p:cNvSpPr txBox="1"/>
          <p:nvPr/>
        </p:nvSpPr>
        <p:spPr>
          <a:xfrm>
            <a:off x="5614997" y="1058690"/>
            <a:ext cx="13260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menjadi</a:t>
            </a:r>
            <a:r>
              <a:rPr lang="en-US" sz="1000" dirty="0"/>
              <a:t> </a:t>
            </a:r>
            <a:r>
              <a:rPr lang="en-US" sz="1000" dirty="0" err="1"/>
              <a:t>sekretaris</a:t>
            </a:r>
            <a:r>
              <a:rPr lang="en-US" sz="1000" dirty="0"/>
              <a:t> dewan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4292C0B6-D7F8-E145-A805-3EA4CEBBE56C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 flipV="1">
            <a:off x="1331089" y="1258744"/>
            <a:ext cx="4283908" cy="1646499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214E931-8624-F24D-84AD-302299844C86}"/>
              </a:ext>
            </a:extLst>
          </p:cNvPr>
          <p:cNvSpPr txBox="1"/>
          <p:nvPr/>
        </p:nvSpPr>
        <p:spPr>
          <a:xfrm>
            <a:off x="9229135" y="1443574"/>
            <a:ext cx="2020590" cy="175432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/>
              <a:t>Sesuaikan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:</a:t>
            </a:r>
          </a:p>
          <a:p>
            <a:pPr marL="228600" indent="-228600">
              <a:buAutoNum type="arabicPeriod"/>
            </a:pPr>
            <a:r>
              <a:rPr lang="en-US" sz="1200" dirty="0" err="1"/>
              <a:t>Nomor</a:t>
            </a:r>
            <a:endParaRPr lang="en-US" sz="1200" dirty="0"/>
          </a:p>
          <a:p>
            <a:pPr marL="228600" indent="-2286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</a:t>
            </a:r>
          </a:p>
          <a:p>
            <a:pPr marL="228600" indent="-228600">
              <a:buAutoNum type="arabicPeriod"/>
            </a:pPr>
            <a:r>
              <a:rPr lang="en-US" sz="1200" dirty="0" err="1"/>
              <a:t>Jenis</a:t>
            </a:r>
            <a:r>
              <a:rPr lang="en-US" sz="1200" dirty="0"/>
              <a:t> Surat</a:t>
            </a:r>
          </a:p>
          <a:p>
            <a:pPr marL="228600" indent="-228600">
              <a:buAutoNum type="arabicPeriod"/>
            </a:pPr>
            <a:r>
              <a:rPr lang="en-US" sz="1200" dirty="0"/>
              <a:t>Sifat </a:t>
            </a:r>
          </a:p>
          <a:p>
            <a:pPr marL="228600" indent="-228600">
              <a:buAutoNum type="arabicPeriod"/>
            </a:pP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228600" indent="-228600">
              <a:buAutoNum type="arabicPeriod"/>
            </a:pPr>
            <a:r>
              <a:rPr lang="en-US" sz="1200" dirty="0"/>
              <a:t>Status</a:t>
            </a:r>
          </a:p>
          <a:p>
            <a:pPr marL="228600" indent="-228600">
              <a:buAutoNum type="arabicPeriod"/>
            </a:pPr>
            <a:r>
              <a:rPr lang="en-US" sz="1200" dirty="0" err="1"/>
              <a:t>verifikasi</a:t>
            </a:r>
            <a:endParaRPr lang="en-US" sz="1200" dirty="0"/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D9B7E04B-2045-074F-9882-62CB4E2D87AD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7229596" y="702368"/>
            <a:ext cx="514302" cy="5505367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CD12588-665D-6647-ABCE-B4F54EC77B60}"/>
              </a:ext>
            </a:extLst>
          </p:cNvPr>
          <p:cNvSpPr txBox="1"/>
          <p:nvPr/>
        </p:nvSpPr>
        <p:spPr>
          <a:xfrm>
            <a:off x="9045868" y="4637521"/>
            <a:ext cx="2587825" cy="101566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Data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yang </a:t>
            </a:r>
            <a:r>
              <a:rPr lang="en-US" sz="1200" dirty="0" err="1"/>
              <a:t>terdapat</a:t>
            </a:r>
            <a:r>
              <a:rPr lang="en-US" sz="1200" dirty="0"/>
              <a:t> di </a:t>
            </a:r>
            <a:r>
              <a:rPr lang="en-US" sz="1200" dirty="0" err="1"/>
              <a:t>kolom</a:t>
            </a:r>
            <a:r>
              <a:rPr lang="en-US" sz="1200" dirty="0"/>
              <a:t> –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data yang </a:t>
            </a:r>
            <a:r>
              <a:rPr lang="en-US" sz="1200" dirty="0" err="1"/>
              <a:t>dibuat</a:t>
            </a:r>
            <a:r>
              <a:rPr lang="en-US" sz="1200" dirty="0"/>
              <a:t> di </a:t>
            </a:r>
            <a:r>
              <a:rPr lang="en-US" sz="1200" dirty="0" err="1"/>
              <a:t>sekretaris</a:t>
            </a:r>
            <a:r>
              <a:rPr lang="en-US" sz="1200" dirty="0"/>
              <a:t> dewan dan data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yang </a:t>
            </a:r>
            <a:r>
              <a:rPr lang="en-US" sz="1200" dirty="0" err="1"/>
              <a:t>disampaikan</a:t>
            </a:r>
            <a:r>
              <a:rPr lang="en-US" sz="1200" dirty="0"/>
              <a:t> oleh TU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diverifikasi</a:t>
            </a:r>
            <a:r>
              <a:rPr lang="en-US" sz="1200" dirty="0"/>
              <a:t> oleh </a:t>
            </a:r>
            <a:r>
              <a:rPr lang="en-US" sz="1200" dirty="0" err="1"/>
              <a:t>Sekwan</a:t>
            </a:r>
            <a:endParaRPr lang="en-US" sz="12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3007B63B-13AA-4E44-B7DA-74E70BFE7EC9}"/>
              </a:ext>
            </a:extLst>
          </p:cNvPr>
          <p:cNvCxnSpPr>
            <a:cxnSpLocks/>
            <a:stCxn id="16" idx="1"/>
          </p:cNvCxnSpPr>
          <p:nvPr/>
        </p:nvCxnSpPr>
        <p:spPr>
          <a:xfrm rot="10800000">
            <a:off x="4734074" y="3880297"/>
            <a:ext cx="4311794" cy="1265057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3875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664C010-6E8E-8348-A6BA-798DF4D34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368661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 err="1"/>
              <a:t>Tampilan</a:t>
            </a:r>
            <a:r>
              <a:rPr lang="en-US" sz="2400" b="1" u="sng" dirty="0"/>
              <a:t> Dashboard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Internal) </a:t>
            </a:r>
            <a:r>
              <a:rPr lang="en-US" sz="2400" b="1" u="sng" dirty="0" err="1"/>
              <a:t>tambah</a:t>
            </a:r>
            <a:r>
              <a:rPr lang="en-US" sz="2400" b="1" u="sng" dirty="0"/>
              <a:t> data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B754CCD-6544-AC42-ACCB-C35D2C7EE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25" y="1668611"/>
            <a:ext cx="6136303" cy="37291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4D7C2B-80D3-E846-A07E-297695588370}"/>
              </a:ext>
            </a:extLst>
          </p:cNvPr>
          <p:cNvSpPr txBox="1"/>
          <p:nvPr/>
        </p:nvSpPr>
        <p:spPr>
          <a:xfrm>
            <a:off x="8287474" y="1585732"/>
            <a:ext cx="3402956" cy="332398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Tambahkan</a:t>
            </a:r>
            <a:r>
              <a:rPr lang="en-US" sz="1600" dirty="0"/>
              <a:t> </a:t>
            </a:r>
            <a:r>
              <a:rPr lang="en-US" sz="1600" dirty="0" err="1"/>
              <a:t>lagi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: </a:t>
            </a:r>
          </a:p>
          <a:p>
            <a:pPr marL="342900" indent="-342900">
              <a:buAutoNum type="arabicPeriod"/>
            </a:pPr>
            <a:r>
              <a:rPr lang="en-US" sz="1600" dirty="0"/>
              <a:t>Surat </a:t>
            </a:r>
            <a:r>
              <a:rPr lang="en-US" sz="1600" dirty="0" err="1"/>
              <a:t>Perintah</a:t>
            </a:r>
            <a:r>
              <a:rPr lang="en-US" sz="1600" dirty="0"/>
              <a:t> </a:t>
            </a:r>
            <a:r>
              <a:rPr lang="en-US" sz="1600" dirty="0" err="1"/>
              <a:t>Tugas</a:t>
            </a:r>
            <a:r>
              <a:rPr lang="en-US" sz="1600" dirty="0"/>
              <a:t> </a:t>
            </a:r>
            <a:r>
              <a:rPr lang="en-US" sz="1600" dirty="0" err="1"/>
              <a:t>diganti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tugas</a:t>
            </a:r>
            <a:r>
              <a:rPr lang="en-US" sz="1600" dirty="0"/>
              <a:t>  </a:t>
            </a:r>
          </a:p>
          <a:p>
            <a:pPr marL="342900" indent="-342900">
              <a:buAutoNum type="arabicPeriod"/>
            </a:pPr>
            <a:r>
              <a:rPr lang="en-US" sz="1600" dirty="0"/>
              <a:t>Surat </a:t>
            </a:r>
            <a:r>
              <a:rPr lang="en-US" sz="1600" dirty="0" err="1"/>
              <a:t>Undangan</a:t>
            </a:r>
            <a:endParaRPr lang="en-US" sz="1600" dirty="0"/>
          </a:p>
          <a:p>
            <a:pPr marL="342900" indent="-342900">
              <a:buAutoNum type="arabicPeriod"/>
            </a:pPr>
            <a:r>
              <a:rPr lang="en-US" sz="1600" dirty="0"/>
              <a:t>Surat </a:t>
            </a:r>
            <a:r>
              <a:rPr lang="en-US" sz="1600" dirty="0" err="1"/>
              <a:t>Pemberitahuan</a:t>
            </a:r>
            <a:endParaRPr lang="en-US" sz="1600" dirty="0"/>
          </a:p>
          <a:p>
            <a:pPr marL="800100" lvl="1" indent="-342900">
              <a:buFont typeface="+mj-lt"/>
              <a:buAutoNum type="alphaLcPeriod"/>
            </a:pPr>
            <a:r>
              <a:rPr lang="en-US" sz="1600" dirty="0"/>
              <a:t>Surat </a:t>
            </a:r>
            <a:r>
              <a:rPr lang="en-US" sz="1600" dirty="0" err="1"/>
              <a:t>Pemberitahuan</a:t>
            </a:r>
            <a:r>
              <a:rPr lang="en-US" sz="1600" dirty="0"/>
              <a:t> </a:t>
            </a:r>
            <a:r>
              <a:rPr lang="en-US" sz="1600" dirty="0" err="1"/>
              <a:t>kunjungan</a:t>
            </a:r>
            <a:r>
              <a:rPr lang="en-US" sz="1600" dirty="0"/>
              <a:t> </a:t>
            </a:r>
            <a:r>
              <a:rPr lang="en-US" sz="1600" dirty="0" err="1"/>
              <a:t>kerja</a:t>
            </a:r>
            <a:endParaRPr lang="en-US" sz="1600" dirty="0"/>
          </a:p>
          <a:p>
            <a:pPr marL="800100" lvl="1" indent="-342900">
              <a:buAutoNum type="alphaLcPeriod"/>
            </a:pPr>
            <a:r>
              <a:rPr lang="en-US" sz="1600" dirty="0"/>
              <a:t>Surat </a:t>
            </a:r>
            <a:r>
              <a:rPr lang="en-US" sz="1600" dirty="0" err="1"/>
              <a:t>pengawasan</a:t>
            </a:r>
            <a:r>
              <a:rPr lang="en-US" sz="1600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Surat </a:t>
            </a:r>
            <a:r>
              <a:rPr lang="en-US" sz="1600" dirty="0" err="1"/>
              <a:t>Tugas</a:t>
            </a:r>
            <a:r>
              <a:rPr lang="en-US" sz="1600" dirty="0"/>
              <a:t> </a:t>
            </a:r>
            <a:r>
              <a:rPr lang="en-US" sz="1600" dirty="0" err="1"/>
              <a:t>Sekretariat</a:t>
            </a:r>
            <a:endParaRPr lang="en-US" sz="1600" dirty="0"/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Surat Lain – lain 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/>
          </a:p>
          <a:p>
            <a:r>
              <a:rPr lang="en-US" sz="1600" dirty="0" err="1"/>
              <a:t>Untuk</a:t>
            </a:r>
            <a:r>
              <a:rPr lang="en-US" sz="1600" dirty="0"/>
              <a:t> yang nota </a:t>
            </a:r>
            <a:r>
              <a:rPr lang="en-US" sz="1600" dirty="0" err="1"/>
              <a:t>dinas</a:t>
            </a:r>
            <a:r>
              <a:rPr lang="en-US" sz="1600" dirty="0"/>
              <a:t> </a:t>
            </a:r>
            <a:r>
              <a:rPr lang="en-US" sz="1600" dirty="0" err="1"/>
              <a:t>dihapus</a:t>
            </a: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08DCBC52-912D-1944-9F7C-31CA6D9C1C24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>
            <a:off x="4722494" y="2615880"/>
            <a:ext cx="3564981" cy="631846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7517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664C010-6E8E-8348-A6BA-798DF4D34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368661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 err="1"/>
              <a:t>Tampilan</a:t>
            </a:r>
            <a:r>
              <a:rPr lang="en-US" sz="2400" b="1" u="sng" dirty="0"/>
              <a:t> Dashboard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</a:t>
            </a:r>
            <a:r>
              <a:rPr lang="en-US" sz="2400" b="1" u="sng" dirty="0" err="1"/>
              <a:t>tambah</a:t>
            </a:r>
            <a:r>
              <a:rPr lang="en-US" sz="2400" b="1" u="sng" dirty="0"/>
              <a:t> data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B754CCD-6544-AC42-ACCB-C35D2C7EE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25" y="1668611"/>
            <a:ext cx="6136303" cy="37291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4D7C2B-80D3-E846-A07E-297695588370}"/>
              </a:ext>
            </a:extLst>
          </p:cNvPr>
          <p:cNvSpPr txBox="1"/>
          <p:nvPr/>
        </p:nvSpPr>
        <p:spPr>
          <a:xfrm>
            <a:off x="8287474" y="1585732"/>
            <a:ext cx="3402956" cy="258532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Tambahkan</a:t>
            </a:r>
            <a:r>
              <a:rPr lang="en-US" sz="1600" dirty="0"/>
              <a:t> </a:t>
            </a:r>
            <a:r>
              <a:rPr lang="en-US" sz="1600" dirty="0" err="1"/>
              <a:t>lagi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: </a:t>
            </a:r>
          </a:p>
          <a:p>
            <a:pPr marL="342900" indent="-342900">
              <a:buAutoNum type="arabicPeriod"/>
            </a:pPr>
            <a:r>
              <a:rPr lang="en-US" sz="1600" dirty="0"/>
              <a:t>Surat </a:t>
            </a:r>
            <a:r>
              <a:rPr lang="en-US" sz="1600" dirty="0" err="1"/>
              <a:t>Undangan</a:t>
            </a:r>
            <a:endParaRPr lang="en-US" sz="1600" dirty="0"/>
          </a:p>
          <a:p>
            <a:pPr marL="342900" indent="-342900">
              <a:buAutoNum type="arabicPeriod"/>
            </a:pPr>
            <a:r>
              <a:rPr lang="en-US" sz="1600" dirty="0"/>
              <a:t>Surat </a:t>
            </a:r>
            <a:r>
              <a:rPr lang="en-US" sz="1600" dirty="0" err="1"/>
              <a:t>Pemberitahuan</a:t>
            </a:r>
            <a:endParaRPr lang="en-US" sz="1600" dirty="0"/>
          </a:p>
          <a:p>
            <a:pPr marL="800100" lvl="1" indent="-342900">
              <a:buFont typeface="+mj-lt"/>
              <a:buAutoNum type="alphaLcPeriod"/>
            </a:pPr>
            <a:r>
              <a:rPr lang="en-US" sz="1600" dirty="0"/>
              <a:t>Surat </a:t>
            </a:r>
            <a:r>
              <a:rPr lang="en-US" sz="1600" dirty="0" err="1"/>
              <a:t>Pemberitahuan</a:t>
            </a:r>
            <a:r>
              <a:rPr lang="en-US" sz="1600" dirty="0"/>
              <a:t> </a:t>
            </a:r>
            <a:r>
              <a:rPr lang="en-US" sz="1600" dirty="0" err="1"/>
              <a:t>kunjungan</a:t>
            </a:r>
            <a:r>
              <a:rPr lang="en-US" sz="1600" dirty="0"/>
              <a:t> </a:t>
            </a:r>
            <a:r>
              <a:rPr lang="en-US" sz="1600" dirty="0" err="1"/>
              <a:t>kerja</a:t>
            </a:r>
            <a:endParaRPr lang="en-US" sz="1600" dirty="0"/>
          </a:p>
          <a:p>
            <a:pPr marL="800100" lvl="1" indent="-342900">
              <a:buAutoNum type="alphaLcPeriod"/>
            </a:pPr>
            <a:r>
              <a:rPr lang="en-US" sz="1600" dirty="0"/>
              <a:t>Surat </a:t>
            </a:r>
            <a:r>
              <a:rPr lang="en-US" sz="1600" dirty="0" err="1"/>
              <a:t>pengawasan</a:t>
            </a:r>
            <a:r>
              <a:rPr lang="en-US" sz="1600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Surat Lain – lain 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/>
          </a:p>
          <a:p>
            <a:r>
              <a:rPr lang="en-US" sz="1600" dirty="0" err="1"/>
              <a:t>Untuk</a:t>
            </a:r>
            <a:r>
              <a:rPr lang="en-US" sz="1600" dirty="0"/>
              <a:t> yang nota </a:t>
            </a:r>
            <a:r>
              <a:rPr lang="en-US" sz="1600" dirty="0" err="1"/>
              <a:t>dinas</a:t>
            </a:r>
            <a:r>
              <a:rPr lang="en-US" sz="1600" dirty="0"/>
              <a:t> </a:t>
            </a:r>
            <a:r>
              <a:rPr lang="en-US" sz="1600" dirty="0" err="1"/>
              <a:t>dihapus</a:t>
            </a: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08DCBC52-912D-1944-9F7C-31CA6D9C1C24}"/>
              </a:ext>
            </a:extLst>
          </p:cNvPr>
          <p:cNvCxnSpPr>
            <a:cxnSpLocks/>
            <a:stCxn id="7" idx="1"/>
          </p:cNvCxnSpPr>
          <p:nvPr/>
        </p:nvCxnSpPr>
        <p:spPr>
          <a:xfrm rot="10800000">
            <a:off x="4722498" y="2615880"/>
            <a:ext cx="3564977" cy="262514"/>
          </a:xfrm>
          <a:prstGeom prst="bentConnector3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0467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059E407A-9443-BA4F-BEF4-3D545103A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5651" y="1088019"/>
            <a:ext cx="3564761" cy="47530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9FDC99-EC15-3A47-A681-E8845885D96F}"/>
              </a:ext>
            </a:extLst>
          </p:cNvPr>
          <p:cNvSpPr txBox="1"/>
          <p:nvPr/>
        </p:nvSpPr>
        <p:spPr>
          <a:xfrm>
            <a:off x="7245752" y="1166842"/>
            <a:ext cx="3402956" cy="526297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/>
              <a:t>Buat</a:t>
            </a:r>
            <a:r>
              <a:rPr lang="en-US" sz="1200" dirty="0"/>
              <a:t> </a:t>
            </a:r>
            <a:r>
              <a:rPr lang="en-US" sz="1200" dirty="0" err="1"/>
              <a:t>tambah</a:t>
            </a:r>
            <a:r>
              <a:rPr lang="en-US" sz="1200" dirty="0"/>
              <a:t> data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dewan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tugas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</a:t>
            </a:r>
            <a:r>
              <a:rPr lang="en-US" sz="1200" dirty="0" err="1"/>
              <a:t>disesuaikan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–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isian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yaitu</a:t>
            </a:r>
            <a:r>
              <a:rPr lang="en-US" sz="1200" dirty="0"/>
              <a:t> :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Jenis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Kepada</a:t>
            </a:r>
            <a:r>
              <a:rPr lang="en-US" sz="1200" dirty="0"/>
              <a:t> : (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berjumlah</a:t>
            </a:r>
            <a:r>
              <a:rPr lang="en-US" sz="1200" dirty="0"/>
              <a:t> </a:t>
            </a:r>
            <a:r>
              <a:rPr lang="en-US" sz="1200" dirty="0" err="1"/>
              <a:t>lebih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satu</a:t>
            </a:r>
            <a:r>
              <a:rPr lang="en-US" sz="1200" dirty="0"/>
              <a:t>) yang </a:t>
            </a:r>
            <a:r>
              <a:rPr lang="en-US" sz="1200" dirty="0" err="1"/>
              <a:t>dilengkapi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isian</a:t>
            </a:r>
            <a:r>
              <a:rPr lang="en-US" sz="1200" dirty="0"/>
              <a:t> </a:t>
            </a:r>
            <a:r>
              <a:rPr lang="en-US" sz="1200" dirty="0" err="1"/>
              <a:t>nama</a:t>
            </a:r>
            <a:r>
              <a:rPr lang="en-US" sz="1200" dirty="0"/>
              <a:t>, NIP dan </a:t>
            </a:r>
            <a:r>
              <a:rPr lang="en-US" sz="1200" dirty="0" err="1"/>
              <a:t>pangkat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Pada </a:t>
            </a:r>
            <a:r>
              <a:rPr lang="en-US" sz="1200" dirty="0" err="1"/>
              <a:t>hari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Tempat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Ditujukan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/>
              <a:t>Status </a:t>
            </a:r>
          </a:p>
          <a:p>
            <a:pPr marL="342900" indent="-342900">
              <a:buAutoNum type="arabicPeriod"/>
            </a:pPr>
            <a:r>
              <a:rPr lang="en-US" sz="1200" dirty="0"/>
              <a:t>Sifat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ditetapkan</a:t>
            </a:r>
            <a:r>
              <a:rPr lang="en-US" sz="1200" dirty="0"/>
              <a:t> </a:t>
            </a:r>
            <a:r>
              <a:rPr lang="en-US" sz="1200" dirty="0" err="1"/>
              <a:t>dituliskan</a:t>
            </a:r>
            <a:r>
              <a:rPr lang="en-US" sz="1200" dirty="0"/>
              <a:t> di </a:t>
            </a:r>
            <a:r>
              <a:rPr lang="en-US" sz="1200" dirty="0" err="1"/>
              <a:t>bandung</a:t>
            </a:r>
            <a:r>
              <a:rPr lang="en-US" sz="1200" dirty="0"/>
              <a:t> barat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tanggal</a:t>
            </a:r>
            <a:r>
              <a:rPr lang="en-US" sz="1200" dirty="0"/>
              <a:t> </a:t>
            </a:r>
            <a:r>
              <a:rPr lang="en-US" sz="1200" dirty="0" err="1"/>
              <a:t>disesuaikan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tanggal</a:t>
            </a:r>
            <a:r>
              <a:rPr lang="en-US" sz="1200" dirty="0"/>
              <a:t> </a:t>
            </a:r>
            <a:r>
              <a:rPr lang="en-US" sz="1200" dirty="0" err="1"/>
              <a:t>pengisian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tanda</a:t>
            </a:r>
            <a:r>
              <a:rPr lang="en-US" sz="1200" dirty="0"/>
              <a:t> </a:t>
            </a:r>
            <a:r>
              <a:rPr lang="en-US" sz="1200" dirty="0" err="1"/>
              <a:t>tangan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dibuat</a:t>
            </a:r>
            <a:r>
              <a:rPr lang="en-US" sz="1200" dirty="0"/>
              <a:t> </a:t>
            </a:r>
            <a:r>
              <a:rPr lang="en-US" sz="1200" dirty="0" err="1"/>
              <a:t>secara</a:t>
            </a:r>
            <a:r>
              <a:rPr lang="en-US" sz="1200" dirty="0"/>
              <a:t> digital </a:t>
            </a:r>
          </a:p>
          <a:p>
            <a:endParaRPr lang="en-US" sz="1200" dirty="0"/>
          </a:p>
          <a:p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dilakukan</a:t>
            </a:r>
            <a:r>
              <a:rPr lang="en-US" sz="1200" dirty="0"/>
              <a:t> </a:t>
            </a:r>
            <a:r>
              <a:rPr lang="en-US" sz="1200" dirty="0" err="1"/>
              <a:t>pengisian</a:t>
            </a:r>
            <a:r>
              <a:rPr lang="en-US" sz="1200" dirty="0"/>
              <a:t> di </a:t>
            </a:r>
            <a:r>
              <a:rPr lang="en-US" sz="1200" dirty="0" err="1"/>
              <a:t>bagian</a:t>
            </a:r>
            <a:r>
              <a:rPr lang="en-US" sz="1200" dirty="0"/>
              <a:t> Tata Usaha </a:t>
            </a:r>
          </a:p>
          <a:p>
            <a:endParaRPr lang="en-US" sz="1200" dirty="0"/>
          </a:p>
          <a:p>
            <a:r>
              <a:rPr lang="en-US" sz="1200" dirty="0"/>
              <a:t>Hasil </a:t>
            </a:r>
            <a:r>
              <a:rPr lang="en-US" sz="1200" dirty="0" err="1"/>
              <a:t>pengisian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tersebut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lampiran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PDF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tampilan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contoh</a:t>
            </a:r>
            <a:r>
              <a:rPr lang="en-US" sz="1200" dirty="0"/>
              <a:t> di </a:t>
            </a:r>
            <a:r>
              <a:rPr lang="en-US" sz="1200" dirty="0" err="1"/>
              <a:t>sebelah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E23158D-AD42-BF4D-AB45-4E5840F3D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241339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internal) Surat </a:t>
            </a:r>
            <a:r>
              <a:rPr lang="en-US" sz="2400" b="1" u="sng" dirty="0" err="1"/>
              <a:t>Tugas</a:t>
            </a:r>
            <a:r>
              <a:rPr lang="en-US" sz="2400" b="1" u="sng" dirty="0"/>
              <a:t> </a:t>
            </a:r>
            <a:r>
              <a:rPr lang="en-US" sz="2400" b="1" u="sng" dirty="0" err="1"/>
              <a:t>dari</a:t>
            </a:r>
            <a:r>
              <a:rPr lang="en-US" sz="2400" b="1" u="sng" dirty="0"/>
              <a:t>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F930CF4-291B-A049-941C-5ABAB68BC9F9}"/>
              </a:ext>
            </a:extLst>
          </p:cNvPr>
          <p:cNvCxnSpPr/>
          <p:nvPr/>
        </p:nvCxnSpPr>
        <p:spPr>
          <a:xfrm flipH="1">
            <a:off x="5798916" y="3252486"/>
            <a:ext cx="1022674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4779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EF50DB41-A6BD-0249-9414-8A9821A9D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987" y="1018571"/>
            <a:ext cx="3862568" cy="51500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40FC0C-F337-E94C-BBB5-6D8A7C44570B}"/>
              </a:ext>
            </a:extLst>
          </p:cNvPr>
          <p:cNvSpPr txBox="1"/>
          <p:nvPr/>
        </p:nvSpPr>
        <p:spPr>
          <a:xfrm>
            <a:off x="7245752" y="1166842"/>
            <a:ext cx="3402956" cy="489364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/>
              <a:t>Buat</a:t>
            </a:r>
            <a:r>
              <a:rPr lang="en-US" sz="1200" dirty="0"/>
              <a:t> </a:t>
            </a:r>
            <a:r>
              <a:rPr lang="en-US" sz="1200" dirty="0" err="1"/>
              <a:t>tambah</a:t>
            </a:r>
            <a:r>
              <a:rPr lang="en-US" sz="1200" dirty="0"/>
              <a:t> data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dewan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undangan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Dewan yang  </a:t>
            </a:r>
            <a:r>
              <a:rPr lang="en-US" sz="1200" dirty="0" err="1"/>
              <a:t>disesuaikan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–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isian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yaitu</a:t>
            </a:r>
            <a:r>
              <a:rPr lang="en-US" sz="1200" dirty="0"/>
              <a:t> :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Jenis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Kepada</a:t>
            </a:r>
            <a:r>
              <a:rPr lang="en-US" sz="1200" dirty="0"/>
              <a:t> :</a:t>
            </a:r>
          </a:p>
          <a:p>
            <a:pPr marL="342900" indent="-342900">
              <a:buAutoNum type="arabicPeriod"/>
            </a:pPr>
            <a:r>
              <a:rPr lang="en-US" sz="1200" dirty="0"/>
              <a:t>Sifat : </a:t>
            </a:r>
          </a:p>
          <a:p>
            <a:pPr marL="342900" indent="-342900">
              <a:buAutoNum type="arabicPeriod"/>
            </a:pPr>
            <a:r>
              <a:rPr lang="en-US" sz="1200" dirty="0"/>
              <a:t>Lampiran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/>
              <a:t>Kolom </a:t>
            </a:r>
            <a:r>
              <a:rPr lang="en-US" sz="1200" dirty="0" err="1"/>
              <a:t>isian</a:t>
            </a:r>
            <a:r>
              <a:rPr lang="en-US" sz="1200" dirty="0"/>
              <a:t> (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diketik</a:t>
            </a:r>
            <a:r>
              <a:rPr lang="en-US" sz="1200" dirty="0"/>
              <a:t>)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hari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waktu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 err="1"/>
              <a:t>Tempat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>
                <a:solidFill>
                  <a:srgbClr val="002060"/>
                </a:solidFill>
              </a:rPr>
              <a:t>Ditujukan</a:t>
            </a:r>
            <a:r>
              <a:rPr lang="en-US" sz="1200" dirty="0">
                <a:solidFill>
                  <a:srgbClr val="002060"/>
                </a:solidFill>
              </a:rPr>
              <a:t> </a:t>
            </a:r>
            <a:r>
              <a:rPr lang="en-US" sz="1200" dirty="0" err="1">
                <a:solidFill>
                  <a:srgbClr val="002060"/>
                </a:solidFill>
              </a:rPr>
              <a:t>kepada</a:t>
            </a:r>
            <a:endParaRPr lang="en-US" sz="1200" dirty="0">
              <a:solidFill>
                <a:srgbClr val="002060"/>
              </a:solidFill>
            </a:endParaRP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rgbClr val="002060"/>
                </a:solidFill>
              </a:rPr>
              <a:t>Status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Tembusan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tanda</a:t>
            </a:r>
            <a:r>
              <a:rPr lang="en-US" sz="1200" dirty="0"/>
              <a:t> </a:t>
            </a:r>
            <a:r>
              <a:rPr lang="en-US" sz="1200" dirty="0" err="1"/>
              <a:t>tangan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dibuat</a:t>
            </a:r>
            <a:r>
              <a:rPr lang="en-US" sz="1200" dirty="0"/>
              <a:t> </a:t>
            </a:r>
            <a:r>
              <a:rPr lang="en-US" sz="1200" dirty="0" err="1"/>
              <a:t>secara</a:t>
            </a:r>
            <a:r>
              <a:rPr lang="en-US" sz="1200" dirty="0"/>
              <a:t> digital </a:t>
            </a:r>
          </a:p>
          <a:p>
            <a:pPr marL="342900" indent="-342900">
              <a:buAutoNum type="arabicPeriod"/>
            </a:pPr>
            <a:endParaRPr lang="en-US" sz="12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dilakukan</a:t>
            </a:r>
            <a:r>
              <a:rPr lang="en-US" sz="1200" dirty="0"/>
              <a:t> </a:t>
            </a:r>
            <a:r>
              <a:rPr lang="en-US" sz="1200" dirty="0" err="1"/>
              <a:t>pengisian</a:t>
            </a:r>
            <a:r>
              <a:rPr lang="en-US" sz="1200" dirty="0"/>
              <a:t> di </a:t>
            </a:r>
            <a:r>
              <a:rPr lang="en-US" sz="1200" dirty="0" err="1"/>
              <a:t>bagian</a:t>
            </a:r>
            <a:r>
              <a:rPr lang="en-US" sz="1200" dirty="0"/>
              <a:t> Tata Usaha </a:t>
            </a:r>
          </a:p>
          <a:p>
            <a:endParaRPr lang="en-US" sz="1200" dirty="0"/>
          </a:p>
          <a:p>
            <a:r>
              <a:rPr lang="en-US" sz="1200" dirty="0"/>
              <a:t>Hasil </a:t>
            </a:r>
            <a:r>
              <a:rPr lang="en-US" sz="1200" dirty="0" err="1"/>
              <a:t>pengisian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tersebut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lampiran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PDF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tampilan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contoh</a:t>
            </a:r>
            <a:r>
              <a:rPr lang="en-US" sz="1200" dirty="0"/>
              <a:t> di </a:t>
            </a:r>
            <a:r>
              <a:rPr lang="en-US" sz="1200" dirty="0" err="1"/>
              <a:t>sebelah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EBE6C3-FF69-3942-9ED6-C18EC0BD987D}"/>
              </a:ext>
            </a:extLst>
          </p:cNvPr>
          <p:cNvCxnSpPr/>
          <p:nvPr/>
        </p:nvCxnSpPr>
        <p:spPr>
          <a:xfrm flipH="1">
            <a:off x="5798916" y="3252486"/>
            <a:ext cx="1022674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BE9B420D-32D7-1347-95FC-C57C12B9C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241339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Surat </a:t>
            </a:r>
            <a:r>
              <a:rPr lang="en-US" sz="2400" b="1" u="sng" dirty="0" err="1"/>
              <a:t>undangan</a:t>
            </a:r>
            <a:r>
              <a:rPr lang="en-US" sz="2400" b="1" u="sng" dirty="0"/>
              <a:t> </a:t>
            </a:r>
            <a:r>
              <a:rPr lang="en-US" sz="2400" b="1" u="sng" dirty="0" err="1"/>
              <a:t>dari</a:t>
            </a:r>
            <a:r>
              <a:rPr lang="en-US" sz="2400" b="1" u="sng" dirty="0"/>
              <a:t>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</a:t>
            </a:r>
          </a:p>
        </p:txBody>
      </p:sp>
    </p:spTree>
    <p:extLst>
      <p:ext uri="{BB962C8B-B14F-4D97-AF65-F5344CB8AC3E}">
        <p14:creationId xmlns:p14="http://schemas.microsoft.com/office/powerpoint/2010/main" val="1126088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FC0C-F337-E94C-BBB5-6D8A7C44570B}"/>
              </a:ext>
            </a:extLst>
          </p:cNvPr>
          <p:cNvSpPr txBox="1"/>
          <p:nvPr/>
        </p:nvSpPr>
        <p:spPr>
          <a:xfrm>
            <a:off x="7245752" y="1166842"/>
            <a:ext cx="3402956" cy="526297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/>
              <a:t>Buat</a:t>
            </a:r>
            <a:r>
              <a:rPr lang="en-US" sz="1200" dirty="0"/>
              <a:t> </a:t>
            </a:r>
            <a:r>
              <a:rPr lang="en-US" sz="1200" dirty="0" err="1"/>
              <a:t>tambah</a:t>
            </a:r>
            <a:r>
              <a:rPr lang="en-US" sz="1200" dirty="0"/>
              <a:t> data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dewan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pemberitahuan</a:t>
            </a:r>
            <a:r>
              <a:rPr lang="en-US" sz="1200" dirty="0"/>
              <a:t> </a:t>
            </a:r>
            <a:r>
              <a:rPr lang="en-US" sz="1200" dirty="0" err="1"/>
              <a:t>kunjungan</a:t>
            </a:r>
            <a:r>
              <a:rPr lang="en-US" sz="1200" dirty="0"/>
              <a:t> </a:t>
            </a:r>
            <a:r>
              <a:rPr lang="en-US" sz="1200" dirty="0" err="1"/>
              <a:t>kerja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Dewan yang  </a:t>
            </a:r>
            <a:r>
              <a:rPr lang="en-US" sz="1200" dirty="0" err="1"/>
              <a:t>disesuaikan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–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isian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yaitu</a:t>
            </a:r>
            <a:r>
              <a:rPr lang="en-US" sz="1200" dirty="0"/>
              <a:t> :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Jenis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Kepada</a:t>
            </a:r>
            <a:r>
              <a:rPr lang="en-US" sz="1200" dirty="0"/>
              <a:t> :</a:t>
            </a:r>
          </a:p>
          <a:p>
            <a:pPr marL="342900" indent="-342900">
              <a:buAutoNum type="arabicPeriod"/>
            </a:pPr>
            <a:r>
              <a:rPr lang="en-US" sz="1200" dirty="0"/>
              <a:t>Sifat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/>
              <a:t>Kolom </a:t>
            </a:r>
            <a:r>
              <a:rPr lang="en-US" sz="1200" dirty="0" err="1"/>
              <a:t>isian</a:t>
            </a:r>
            <a:r>
              <a:rPr lang="en-US" sz="1200" dirty="0"/>
              <a:t> (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diketik</a:t>
            </a:r>
            <a:r>
              <a:rPr lang="en-US" sz="1200" dirty="0"/>
              <a:t>)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hari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Tanggal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waktu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 err="1"/>
              <a:t>Tempat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>
                <a:solidFill>
                  <a:srgbClr val="002060"/>
                </a:solidFill>
              </a:rPr>
              <a:t>Ditujukan</a:t>
            </a:r>
            <a:r>
              <a:rPr lang="en-US" sz="1200" dirty="0">
                <a:solidFill>
                  <a:srgbClr val="002060"/>
                </a:solidFill>
              </a:rPr>
              <a:t> </a:t>
            </a:r>
            <a:r>
              <a:rPr lang="en-US" sz="1200" dirty="0" err="1">
                <a:solidFill>
                  <a:srgbClr val="002060"/>
                </a:solidFill>
              </a:rPr>
              <a:t>kepada</a:t>
            </a:r>
            <a:endParaRPr lang="en-US" sz="1200" dirty="0">
              <a:solidFill>
                <a:srgbClr val="002060"/>
              </a:solidFill>
            </a:endParaRP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rgbClr val="002060"/>
                </a:solidFill>
              </a:rPr>
              <a:t>Status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Tembusan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tanda</a:t>
            </a:r>
            <a:r>
              <a:rPr lang="en-US" sz="1200" dirty="0"/>
              <a:t> </a:t>
            </a:r>
            <a:r>
              <a:rPr lang="en-US" sz="1200" dirty="0" err="1"/>
              <a:t>tangan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dibuat</a:t>
            </a:r>
            <a:r>
              <a:rPr lang="en-US" sz="1200" dirty="0"/>
              <a:t> </a:t>
            </a:r>
            <a:r>
              <a:rPr lang="en-US" sz="1200" dirty="0" err="1"/>
              <a:t>secara</a:t>
            </a:r>
            <a:r>
              <a:rPr lang="en-US" sz="1200" dirty="0"/>
              <a:t> digital </a:t>
            </a:r>
          </a:p>
          <a:p>
            <a:pPr marL="342900" indent="-342900">
              <a:buAutoNum type="arabicPeriod"/>
            </a:pPr>
            <a:endParaRPr lang="en-US" sz="12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dilakukan</a:t>
            </a:r>
            <a:r>
              <a:rPr lang="en-US" sz="1200" dirty="0"/>
              <a:t> </a:t>
            </a:r>
            <a:r>
              <a:rPr lang="en-US" sz="1200" dirty="0" err="1"/>
              <a:t>pengisian</a:t>
            </a:r>
            <a:r>
              <a:rPr lang="en-US" sz="1200" dirty="0"/>
              <a:t> di </a:t>
            </a:r>
            <a:r>
              <a:rPr lang="en-US" sz="1200" dirty="0" err="1"/>
              <a:t>bagian</a:t>
            </a:r>
            <a:r>
              <a:rPr lang="en-US" sz="1200" dirty="0"/>
              <a:t> Tata Usaha </a:t>
            </a:r>
          </a:p>
          <a:p>
            <a:endParaRPr lang="en-US" sz="1200" dirty="0"/>
          </a:p>
          <a:p>
            <a:r>
              <a:rPr lang="en-US" sz="1200" dirty="0"/>
              <a:t>Hasil </a:t>
            </a:r>
            <a:r>
              <a:rPr lang="en-US" sz="1200" dirty="0" err="1"/>
              <a:t>pengisian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tersebut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lampiran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PDF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tampilan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contoh</a:t>
            </a:r>
            <a:r>
              <a:rPr lang="en-US" sz="1200" dirty="0"/>
              <a:t> di </a:t>
            </a:r>
            <a:r>
              <a:rPr lang="en-US" sz="1200" dirty="0" err="1"/>
              <a:t>sebelah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EBE6C3-FF69-3942-9ED6-C18EC0BD987D}"/>
              </a:ext>
            </a:extLst>
          </p:cNvPr>
          <p:cNvCxnSpPr/>
          <p:nvPr/>
        </p:nvCxnSpPr>
        <p:spPr>
          <a:xfrm flipH="1">
            <a:off x="5798916" y="3252486"/>
            <a:ext cx="1022674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Text, letter&#10;&#10;Description automatically generated">
            <a:extLst>
              <a:ext uri="{FF2B5EF4-FFF2-40B4-BE49-F238E27FC236}">
                <a16:creationId xmlns:a16="http://schemas.microsoft.com/office/drawing/2014/main" id="{2E8809D6-154B-484E-96DB-076B92241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19" y="1166841"/>
            <a:ext cx="3947235" cy="526297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4205604-5B17-924D-8474-A65E112C2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241339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Surat </a:t>
            </a:r>
            <a:r>
              <a:rPr lang="en-US" sz="2400" b="1" u="sng" dirty="0" err="1"/>
              <a:t>pemberitahuan</a:t>
            </a:r>
            <a:r>
              <a:rPr lang="en-US" sz="2400" b="1" u="sng" dirty="0"/>
              <a:t> </a:t>
            </a:r>
            <a:r>
              <a:rPr lang="en-US" sz="2400" b="1" u="sng" dirty="0" err="1"/>
              <a:t>kunjungan</a:t>
            </a:r>
            <a:r>
              <a:rPr lang="en-US" sz="2400" b="1" u="sng" dirty="0"/>
              <a:t> </a:t>
            </a:r>
            <a:r>
              <a:rPr lang="en-US" sz="2400" b="1" u="sng" dirty="0" err="1"/>
              <a:t>kerja</a:t>
            </a:r>
            <a:r>
              <a:rPr lang="en-US" sz="2400" b="1" u="sng" dirty="0"/>
              <a:t> </a:t>
            </a:r>
            <a:r>
              <a:rPr lang="en-US" sz="2400" b="1" u="sng" dirty="0" err="1"/>
              <a:t>dari</a:t>
            </a:r>
            <a:r>
              <a:rPr lang="en-US" sz="2400" b="1" u="sng" dirty="0"/>
              <a:t>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</a:t>
            </a:r>
          </a:p>
        </p:txBody>
      </p:sp>
    </p:spTree>
    <p:extLst>
      <p:ext uri="{BB962C8B-B14F-4D97-AF65-F5344CB8AC3E}">
        <p14:creationId xmlns:p14="http://schemas.microsoft.com/office/powerpoint/2010/main" val="2004196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40FC0C-F337-E94C-BBB5-6D8A7C44570B}"/>
              </a:ext>
            </a:extLst>
          </p:cNvPr>
          <p:cNvSpPr txBox="1"/>
          <p:nvPr/>
        </p:nvSpPr>
        <p:spPr>
          <a:xfrm>
            <a:off x="7141580" y="1757151"/>
            <a:ext cx="3402956" cy="378565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 err="1"/>
              <a:t>Buat</a:t>
            </a:r>
            <a:r>
              <a:rPr lang="en-US" sz="1200" dirty="0"/>
              <a:t> </a:t>
            </a:r>
            <a:r>
              <a:rPr lang="en-US" sz="1200" dirty="0" err="1"/>
              <a:t>tambah</a:t>
            </a:r>
            <a:r>
              <a:rPr lang="en-US" sz="1200" dirty="0"/>
              <a:t> data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dewan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lain – lain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Dewan yang  </a:t>
            </a:r>
            <a:r>
              <a:rPr lang="en-US" sz="1200" dirty="0" err="1"/>
              <a:t>disesuaikan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–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isian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yaitu</a:t>
            </a:r>
            <a:r>
              <a:rPr lang="en-US" sz="1200" dirty="0"/>
              <a:t> :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Jenis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Kepada</a:t>
            </a:r>
            <a:r>
              <a:rPr lang="en-US" sz="1200" dirty="0"/>
              <a:t> :</a:t>
            </a:r>
          </a:p>
          <a:p>
            <a:pPr marL="342900" indent="-342900">
              <a:buAutoNum type="arabicPeriod"/>
            </a:pPr>
            <a:r>
              <a:rPr lang="en-US" sz="1200" dirty="0"/>
              <a:t>Sifat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Perihal</a:t>
            </a:r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/>
              <a:t>Kolom </a:t>
            </a:r>
            <a:r>
              <a:rPr lang="en-US" sz="1200" dirty="0" err="1"/>
              <a:t>isian</a:t>
            </a:r>
            <a:r>
              <a:rPr lang="en-US" sz="1200" dirty="0"/>
              <a:t> (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diketik</a:t>
            </a:r>
            <a:r>
              <a:rPr lang="en-US" sz="1200" dirty="0"/>
              <a:t>)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rgbClr val="002060"/>
                </a:solidFill>
              </a:rPr>
              <a:t>Status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Tembusan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tanda</a:t>
            </a:r>
            <a:r>
              <a:rPr lang="en-US" sz="1200" dirty="0"/>
              <a:t> </a:t>
            </a:r>
            <a:r>
              <a:rPr lang="en-US" sz="1200" dirty="0" err="1"/>
              <a:t>tangan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dibuat</a:t>
            </a:r>
            <a:r>
              <a:rPr lang="en-US" sz="1200" dirty="0"/>
              <a:t> </a:t>
            </a:r>
            <a:r>
              <a:rPr lang="en-US" sz="1200" dirty="0" err="1"/>
              <a:t>secara</a:t>
            </a:r>
            <a:r>
              <a:rPr lang="en-US" sz="1200" dirty="0"/>
              <a:t> digital </a:t>
            </a:r>
          </a:p>
          <a:p>
            <a:pPr marL="342900" indent="-342900">
              <a:buAutoNum type="arabicPeriod"/>
            </a:pPr>
            <a:endParaRPr lang="en-US" sz="1200" dirty="0"/>
          </a:p>
          <a:p>
            <a:pPr marL="171450" indent="-171450">
              <a:buFont typeface="Wingdings" pitchFamily="2" charset="2"/>
              <a:buChar char="Ø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dilakukan</a:t>
            </a:r>
            <a:r>
              <a:rPr lang="en-US" sz="1200" dirty="0"/>
              <a:t> </a:t>
            </a:r>
            <a:r>
              <a:rPr lang="en-US" sz="1200" dirty="0" err="1"/>
              <a:t>pengisian</a:t>
            </a:r>
            <a:r>
              <a:rPr lang="en-US" sz="1200" dirty="0"/>
              <a:t> di </a:t>
            </a:r>
            <a:r>
              <a:rPr lang="en-US" sz="1200" dirty="0" err="1"/>
              <a:t>bagian</a:t>
            </a:r>
            <a:r>
              <a:rPr lang="en-US" sz="1200" dirty="0"/>
              <a:t> Tata Usaha </a:t>
            </a:r>
          </a:p>
          <a:p>
            <a:endParaRPr lang="en-US" sz="1200" dirty="0"/>
          </a:p>
          <a:p>
            <a:r>
              <a:rPr lang="en-US" sz="1200" dirty="0"/>
              <a:t>Hasil </a:t>
            </a:r>
            <a:r>
              <a:rPr lang="en-US" sz="1200" dirty="0" err="1"/>
              <a:t>pengisian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tersebut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lampiran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PDF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tampilan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contoh</a:t>
            </a:r>
            <a:r>
              <a:rPr lang="en-US" sz="1200" dirty="0"/>
              <a:t> di </a:t>
            </a:r>
            <a:r>
              <a:rPr lang="en-US" sz="1200" dirty="0" err="1"/>
              <a:t>sebelah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8EBE6C3-FF69-3942-9ED6-C18EC0BD987D}"/>
              </a:ext>
            </a:extLst>
          </p:cNvPr>
          <p:cNvCxnSpPr/>
          <p:nvPr/>
        </p:nvCxnSpPr>
        <p:spPr>
          <a:xfrm flipH="1">
            <a:off x="5798916" y="3252486"/>
            <a:ext cx="1022674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24205604-5B17-924D-8474-A65E112C2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241339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Surat lain – lain </a:t>
            </a:r>
            <a:r>
              <a:rPr lang="en-US" sz="2400" b="1" u="sng" dirty="0" err="1"/>
              <a:t>dari</a:t>
            </a:r>
            <a:r>
              <a:rPr lang="en-US" sz="2400" b="1" u="sng" dirty="0"/>
              <a:t>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8898F66F-859C-7E4A-95EB-AD3336ACC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292" y="1361861"/>
            <a:ext cx="3654704" cy="487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298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00AC495-82BE-C848-BD32-3BE2A40614B9}"/>
              </a:ext>
            </a:extLst>
          </p:cNvPr>
          <p:cNvSpPr/>
          <p:nvPr/>
        </p:nvSpPr>
        <p:spPr>
          <a:xfrm>
            <a:off x="678094" y="2065106"/>
            <a:ext cx="10859785" cy="237333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14E5C6-8EA9-FE46-AA12-F181318DF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571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Abadi" panose="020B0604020104020204" pitchFamily="34" charset="0"/>
              </a:rPr>
              <a:t>TATA USAHA</a:t>
            </a:r>
          </a:p>
        </p:txBody>
      </p:sp>
    </p:spTree>
    <p:extLst>
      <p:ext uri="{BB962C8B-B14F-4D97-AF65-F5344CB8AC3E}">
        <p14:creationId xmlns:p14="http://schemas.microsoft.com/office/powerpoint/2010/main" val="1970669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587459-AFE6-2B47-9089-A531E661C240}"/>
              </a:ext>
            </a:extLst>
          </p:cNvPr>
          <p:cNvSpPr txBox="1"/>
          <p:nvPr/>
        </p:nvSpPr>
        <p:spPr>
          <a:xfrm>
            <a:off x="5750447" y="1440879"/>
            <a:ext cx="334057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Tambahkan</a:t>
            </a:r>
            <a:r>
              <a:rPr lang="en-US" sz="1200" dirty="0"/>
              <a:t> Dashboard /</a:t>
            </a:r>
            <a:r>
              <a:rPr lang="en-US" sz="1200" dirty="0" err="1"/>
              <a:t>halaman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 – </a:t>
            </a:r>
            <a:r>
              <a:rPr lang="en-US" sz="1200" dirty="0" err="1"/>
              <a:t>bagian</a:t>
            </a:r>
            <a:r>
              <a:rPr lang="en-US" sz="1200" dirty="0"/>
              <a:t> : </a:t>
            </a:r>
          </a:p>
          <a:p>
            <a:endParaRPr lang="en-US" sz="1200" dirty="0"/>
          </a:p>
          <a:p>
            <a:pPr marL="342900" indent="-342900">
              <a:buAutoNum type="arabicPeriod"/>
            </a:pPr>
            <a:r>
              <a:rPr lang="en-US" sz="1200" dirty="0" err="1"/>
              <a:t>Sekretaris</a:t>
            </a:r>
            <a:r>
              <a:rPr lang="en-US" sz="1200" dirty="0"/>
              <a:t> Dewan (</a:t>
            </a:r>
            <a:r>
              <a:rPr lang="en-US" sz="1200" dirty="0" err="1"/>
              <a:t>tampilan</a:t>
            </a:r>
            <a:r>
              <a:rPr lang="en-US" sz="1200" dirty="0"/>
              <a:t> I)</a:t>
            </a:r>
          </a:p>
          <a:p>
            <a:pPr marL="342900" indent="-342900">
              <a:buFontTx/>
              <a:buAutoNum type="arabicPeriod"/>
            </a:pPr>
            <a:r>
              <a:rPr lang="en-US" sz="1200" dirty="0"/>
              <a:t>Tata Usaha (</a:t>
            </a:r>
            <a:r>
              <a:rPr lang="en-US" sz="1200" dirty="0" err="1"/>
              <a:t>tampilan</a:t>
            </a:r>
            <a:r>
              <a:rPr lang="en-US" sz="1200" dirty="0"/>
              <a:t> II)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Ketua</a:t>
            </a:r>
            <a:r>
              <a:rPr lang="en-US" sz="1200" dirty="0"/>
              <a:t> DPRD (</a:t>
            </a:r>
            <a:r>
              <a:rPr lang="en-US" sz="1200" dirty="0" err="1"/>
              <a:t>tampilan</a:t>
            </a:r>
            <a:r>
              <a:rPr lang="en-US" sz="1200" dirty="0"/>
              <a:t> III) </a:t>
            </a:r>
          </a:p>
          <a:p>
            <a:pPr marL="342900" indent="-342900">
              <a:buAutoNum type="arabicPeriod"/>
            </a:pPr>
            <a:r>
              <a:rPr lang="en-US" sz="1200" dirty="0"/>
              <a:t>Wakil </a:t>
            </a:r>
            <a:r>
              <a:rPr lang="en-US" sz="1200" dirty="0" err="1"/>
              <a:t>Ketua</a:t>
            </a:r>
            <a:r>
              <a:rPr lang="en-US" sz="1200" dirty="0"/>
              <a:t> DPRD I (</a:t>
            </a:r>
            <a:r>
              <a:rPr lang="en-US" sz="1200" dirty="0" err="1"/>
              <a:t>tampilan</a:t>
            </a:r>
            <a:r>
              <a:rPr lang="en-US" sz="1200" dirty="0"/>
              <a:t> IV)</a:t>
            </a:r>
          </a:p>
          <a:p>
            <a:pPr marL="342900" indent="-342900">
              <a:buAutoNum type="arabicPeriod"/>
            </a:pPr>
            <a:r>
              <a:rPr lang="en-US" sz="1200" dirty="0"/>
              <a:t>Wakil </a:t>
            </a:r>
            <a:r>
              <a:rPr lang="en-US" sz="1200" dirty="0" err="1"/>
              <a:t>Ketua</a:t>
            </a:r>
            <a:r>
              <a:rPr lang="en-US" sz="1200" dirty="0"/>
              <a:t> DPRD II (</a:t>
            </a:r>
            <a:r>
              <a:rPr lang="en-US" sz="1200" dirty="0" err="1"/>
              <a:t>tampilan</a:t>
            </a:r>
            <a:r>
              <a:rPr lang="en-US" sz="1200" dirty="0"/>
              <a:t> IV</a:t>
            </a:r>
          </a:p>
          <a:p>
            <a:pPr marL="342900" indent="-342900">
              <a:buAutoNum type="arabicPeriod"/>
            </a:pPr>
            <a:r>
              <a:rPr lang="en-US" sz="1200" dirty="0"/>
              <a:t>Wakil </a:t>
            </a:r>
            <a:r>
              <a:rPr lang="en-US" sz="1200" dirty="0" err="1"/>
              <a:t>Ketua</a:t>
            </a:r>
            <a:r>
              <a:rPr lang="en-US" sz="1200" dirty="0"/>
              <a:t> DPRD III (</a:t>
            </a:r>
            <a:r>
              <a:rPr lang="en-US" sz="1200" dirty="0" err="1"/>
              <a:t>tampilan</a:t>
            </a:r>
            <a:r>
              <a:rPr lang="en-US" sz="1200" dirty="0"/>
              <a:t> IV)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Komisi</a:t>
            </a:r>
            <a:r>
              <a:rPr lang="en-US" sz="1200" dirty="0"/>
              <a:t> I (</a:t>
            </a:r>
            <a:r>
              <a:rPr lang="en-US" sz="1200" dirty="0" err="1"/>
              <a:t>tampilan</a:t>
            </a:r>
            <a:r>
              <a:rPr lang="en-US" sz="1200" dirty="0"/>
              <a:t> V) 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Komisi</a:t>
            </a:r>
            <a:r>
              <a:rPr lang="en-US" sz="1200" dirty="0"/>
              <a:t> II (</a:t>
            </a:r>
            <a:r>
              <a:rPr lang="en-US" sz="1200" dirty="0" err="1"/>
              <a:t>tampilan</a:t>
            </a:r>
            <a:r>
              <a:rPr lang="en-US" sz="1200" dirty="0"/>
              <a:t> V)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Komisi</a:t>
            </a:r>
            <a:r>
              <a:rPr lang="en-US" sz="1200" dirty="0"/>
              <a:t> III (</a:t>
            </a:r>
            <a:r>
              <a:rPr lang="en-US" sz="1200" dirty="0" err="1"/>
              <a:t>tampilan</a:t>
            </a:r>
            <a:r>
              <a:rPr lang="en-US" sz="1200" dirty="0"/>
              <a:t> V)</a:t>
            </a:r>
          </a:p>
          <a:p>
            <a:pPr marL="342900" indent="-342900">
              <a:buAutoNum type="arabicPeriod"/>
            </a:pPr>
            <a:r>
              <a:rPr lang="en-US" sz="1200" dirty="0" err="1"/>
              <a:t>Komisi</a:t>
            </a:r>
            <a:r>
              <a:rPr lang="en-US" sz="1200" dirty="0"/>
              <a:t> IV (</a:t>
            </a:r>
            <a:r>
              <a:rPr lang="en-US" sz="1200" dirty="0" err="1"/>
              <a:t>tampilan</a:t>
            </a:r>
            <a:r>
              <a:rPr lang="en-US" sz="1200" dirty="0"/>
              <a:t> V)</a:t>
            </a:r>
          </a:p>
          <a:p>
            <a:pPr marL="342900" indent="-342900">
              <a:buAutoNum type="arabicPeriod"/>
            </a:pPr>
            <a:r>
              <a:rPr lang="en-US" sz="1200" dirty="0"/>
              <a:t>Badan </a:t>
            </a:r>
            <a:r>
              <a:rPr lang="en-US" sz="1200" dirty="0" err="1"/>
              <a:t>Anggaran</a:t>
            </a:r>
            <a:r>
              <a:rPr lang="en-US" sz="1200" dirty="0"/>
              <a:t> (</a:t>
            </a:r>
            <a:r>
              <a:rPr lang="en-US" sz="1200" dirty="0" err="1"/>
              <a:t>tampilan</a:t>
            </a:r>
            <a:r>
              <a:rPr lang="en-US" sz="1200" dirty="0"/>
              <a:t> VI)</a:t>
            </a:r>
          </a:p>
          <a:p>
            <a:pPr marL="342900" indent="-342900">
              <a:buAutoNum type="arabicPeriod"/>
            </a:pPr>
            <a:r>
              <a:rPr lang="en-US" sz="1200" dirty="0"/>
              <a:t>Badan </a:t>
            </a:r>
            <a:r>
              <a:rPr lang="en-US" sz="1200" dirty="0" err="1"/>
              <a:t>Musyawarah</a:t>
            </a:r>
            <a:r>
              <a:rPr lang="en-US" sz="1200" dirty="0"/>
              <a:t> (</a:t>
            </a:r>
            <a:r>
              <a:rPr lang="en-US" sz="1200" dirty="0" err="1"/>
              <a:t>tampilan</a:t>
            </a:r>
            <a:r>
              <a:rPr lang="en-US" sz="1200" dirty="0"/>
              <a:t> VI)</a:t>
            </a:r>
          </a:p>
          <a:p>
            <a:pPr marL="342900" indent="-342900">
              <a:buAutoNum type="arabicPeriod"/>
            </a:pPr>
            <a:r>
              <a:rPr lang="en-US" sz="1200" dirty="0"/>
              <a:t>Badan </a:t>
            </a:r>
            <a:r>
              <a:rPr lang="en-US" sz="1200" dirty="0" err="1"/>
              <a:t>Kehormatan</a:t>
            </a:r>
            <a:r>
              <a:rPr lang="en-US" sz="1200" dirty="0"/>
              <a:t> (</a:t>
            </a:r>
            <a:r>
              <a:rPr lang="en-US" sz="1200" dirty="0" err="1"/>
              <a:t>tampilan</a:t>
            </a:r>
            <a:r>
              <a:rPr lang="en-US" sz="1200" dirty="0"/>
              <a:t> VI)</a:t>
            </a:r>
          </a:p>
          <a:p>
            <a:pPr marL="342900" indent="-342900">
              <a:buAutoNum type="arabicPeriod"/>
            </a:pPr>
            <a:r>
              <a:rPr lang="en-US" sz="1200" dirty="0"/>
              <a:t>Badan </a:t>
            </a:r>
            <a:r>
              <a:rPr lang="en-US" sz="1200" dirty="0" err="1"/>
              <a:t>Pembentukan</a:t>
            </a:r>
            <a:r>
              <a:rPr lang="en-US" sz="1200" dirty="0"/>
              <a:t> </a:t>
            </a:r>
            <a:r>
              <a:rPr lang="en-US" sz="1200" dirty="0" err="1"/>
              <a:t>Peraturan</a:t>
            </a:r>
            <a:r>
              <a:rPr lang="en-US" sz="1200" dirty="0"/>
              <a:t> Daerah (</a:t>
            </a:r>
            <a:r>
              <a:rPr lang="en-US" sz="1200" dirty="0" err="1"/>
              <a:t>tampilan</a:t>
            </a:r>
            <a:r>
              <a:rPr lang="en-US" sz="1200" dirty="0"/>
              <a:t> VI)</a:t>
            </a:r>
          </a:p>
          <a:p>
            <a:pPr marL="342900" indent="-342900">
              <a:buAutoNum type="arabicPeriod"/>
            </a:pPr>
            <a:r>
              <a:rPr lang="en-US" sz="1200" dirty="0"/>
              <a:t>Bagian </a:t>
            </a:r>
            <a:r>
              <a:rPr lang="en-US" sz="1200" dirty="0" err="1"/>
              <a:t>Umum</a:t>
            </a:r>
            <a:r>
              <a:rPr lang="en-US" sz="1200" dirty="0"/>
              <a:t> &amp; </a:t>
            </a:r>
            <a:r>
              <a:rPr lang="en-US" sz="1200" dirty="0" err="1"/>
              <a:t>Kepegawaian</a:t>
            </a:r>
            <a:r>
              <a:rPr lang="en-US" sz="1200" dirty="0"/>
              <a:t> (</a:t>
            </a:r>
            <a:r>
              <a:rPr lang="en-US" sz="1200" dirty="0" err="1"/>
              <a:t>tampilan</a:t>
            </a:r>
            <a:r>
              <a:rPr lang="en-US" sz="1200" dirty="0"/>
              <a:t> VII)</a:t>
            </a:r>
          </a:p>
          <a:p>
            <a:pPr marL="342900" indent="-342900">
              <a:buAutoNum type="arabicPeriod"/>
            </a:pPr>
            <a:r>
              <a:rPr lang="en-US" sz="1200" dirty="0"/>
              <a:t>Bagian </a:t>
            </a:r>
            <a:r>
              <a:rPr lang="en-US" sz="1200" dirty="0" err="1"/>
              <a:t>Perencana</a:t>
            </a:r>
            <a:r>
              <a:rPr lang="en-US" sz="1200" dirty="0"/>
              <a:t> dan </a:t>
            </a:r>
            <a:r>
              <a:rPr lang="en-US" sz="1200" dirty="0" err="1"/>
              <a:t>Keuangan</a:t>
            </a:r>
            <a:r>
              <a:rPr lang="en-US" sz="1200" dirty="0"/>
              <a:t> (</a:t>
            </a:r>
            <a:r>
              <a:rPr lang="en-US" sz="1200" dirty="0" err="1"/>
              <a:t>tampilan</a:t>
            </a:r>
            <a:r>
              <a:rPr lang="en-US" sz="1200" dirty="0"/>
              <a:t> VII)</a:t>
            </a:r>
          </a:p>
          <a:p>
            <a:pPr marL="342900" indent="-342900">
              <a:buAutoNum type="arabicPeriod"/>
            </a:pPr>
            <a:r>
              <a:rPr lang="en-US" sz="1200" dirty="0"/>
              <a:t>Bagian </a:t>
            </a:r>
            <a:r>
              <a:rPr lang="en-US" sz="1200" dirty="0" err="1"/>
              <a:t>Persidangan</a:t>
            </a:r>
            <a:r>
              <a:rPr lang="en-US" sz="1200" dirty="0"/>
              <a:t> dan </a:t>
            </a:r>
            <a:r>
              <a:rPr lang="en-US" sz="1200" dirty="0" err="1"/>
              <a:t>Perundang</a:t>
            </a:r>
            <a:r>
              <a:rPr lang="en-US" sz="1200" dirty="0"/>
              <a:t> – </a:t>
            </a:r>
            <a:r>
              <a:rPr lang="en-US" sz="1200" dirty="0" err="1"/>
              <a:t>undangan</a:t>
            </a:r>
            <a:r>
              <a:rPr lang="en-US" sz="1200" dirty="0"/>
              <a:t> (</a:t>
            </a:r>
            <a:r>
              <a:rPr lang="en-US" sz="1200" dirty="0" err="1"/>
              <a:t>tampilan</a:t>
            </a:r>
            <a:r>
              <a:rPr lang="en-US" sz="1200" dirty="0"/>
              <a:t> VII)</a:t>
            </a:r>
          </a:p>
          <a:p>
            <a:pPr marL="342900" indent="-342900">
              <a:buAutoNum type="arabicPeriod"/>
            </a:pPr>
            <a:r>
              <a:rPr lang="en-US" sz="1200" dirty="0"/>
              <a:t>Bagian </a:t>
            </a:r>
            <a:r>
              <a:rPr lang="en-US" sz="1200" dirty="0" err="1"/>
              <a:t>Fasilitasi</a:t>
            </a:r>
            <a:r>
              <a:rPr lang="en-US" sz="1200" dirty="0"/>
              <a:t> </a:t>
            </a:r>
            <a:r>
              <a:rPr lang="en-US" sz="1200" dirty="0" err="1"/>
              <a:t>Penganggaran</a:t>
            </a:r>
            <a:r>
              <a:rPr lang="en-US" sz="1200" dirty="0"/>
              <a:t> dan </a:t>
            </a:r>
            <a:r>
              <a:rPr lang="en-US" sz="1200" dirty="0" err="1"/>
              <a:t>Pengawasan</a:t>
            </a:r>
            <a:r>
              <a:rPr lang="en-US" sz="1200" dirty="0"/>
              <a:t> (</a:t>
            </a:r>
            <a:r>
              <a:rPr lang="en-US" sz="1200" dirty="0" err="1"/>
              <a:t>tampilan</a:t>
            </a:r>
            <a:r>
              <a:rPr lang="en-US" sz="1200" dirty="0"/>
              <a:t> VII)</a:t>
            </a:r>
          </a:p>
          <a:p>
            <a:pPr marL="342900" indent="-342900">
              <a:buAutoNum type="arabicPeriod"/>
            </a:pPr>
            <a:endParaRPr lang="en-US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6A316-0470-0148-96DA-52E0209D17D9}"/>
              </a:ext>
            </a:extLst>
          </p:cNvPr>
          <p:cNvSpPr txBox="1"/>
          <p:nvPr/>
        </p:nvSpPr>
        <p:spPr>
          <a:xfrm>
            <a:off x="671480" y="464518"/>
            <a:ext cx="28881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User </a:t>
            </a:r>
            <a:r>
              <a:rPr lang="en-US" sz="2000" b="1" dirty="0" err="1"/>
              <a:t>SIStim</a:t>
            </a:r>
            <a:r>
              <a:rPr lang="en-US" sz="2000" b="1" dirty="0"/>
              <a:t> </a:t>
            </a:r>
            <a:r>
              <a:rPr lang="en-US" sz="2000" b="1" dirty="0" err="1"/>
              <a:t>PERsuratan</a:t>
            </a:r>
            <a:r>
              <a:rPr lang="en-US" sz="2000" b="1" dirty="0"/>
              <a:t> Digital </a:t>
            </a:r>
            <a:r>
              <a:rPr lang="en-US" sz="2000" dirty="0"/>
              <a:t>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AC0E2C13-1C40-4A49-851D-50F8D0DCA6E5}"/>
              </a:ext>
            </a:extLst>
          </p:cNvPr>
          <p:cNvCxnSpPr>
            <a:cxnSpLocks/>
            <a:stCxn id="5" idx="2"/>
            <a:endCxn id="4" idx="1"/>
          </p:cNvCxnSpPr>
          <p:nvPr/>
        </p:nvCxnSpPr>
        <p:spPr>
          <a:xfrm rot="16200000" flipH="1">
            <a:off x="2529185" y="758774"/>
            <a:ext cx="2807632" cy="363489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97840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B068E-82BA-9E44-B6DA-3E05695AC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Fitur 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digital Tata Usaha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427653-3748-5348-A530-E36D619D753A}"/>
              </a:ext>
            </a:extLst>
          </p:cNvPr>
          <p:cNvSpPr txBox="1"/>
          <p:nvPr/>
        </p:nvSpPr>
        <p:spPr>
          <a:xfrm>
            <a:off x="1403279" y="1536174"/>
            <a:ext cx="71097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Bagian tata </a:t>
            </a:r>
            <a:r>
              <a:rPr lang="en-US" sz="1600" dirty="0" err="1"/>
              <a:t>usaha</a:t>
            </a:r>
            <a:r>
              <a:rPr lang="en-US" sz="1600" dirty="0"/>
              <a:t> </a:t>
            </a:r>
            <a:r>
              <a:rPr lang="en-US" sz="1600" dirty="0" err="1"/>
              <a:t>menerima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masuk</a:t>
            </a:r>
            <a:r>
              <a:rPr lang="en-US" sz="1600" dirty="0"/>
              <a:t> dan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keluar</a:t>
            </a:r>
            <a:endParaRPr lang="en-US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 err="1"/>
              <a:t>Dalam</a:t>
            </a:r>
            <a:r>
              <a:rPr lang="en-US" sz="1600" dirty="0"/>
              <a:t> dashboard Bagian tata </a:t>
            </a:r>
            <a:r>
              <a:rPr lang="en-US" sz="1600" dirty="0" err="1"/>
              <a:t>usaha</a:t>
            </a:r>
            <a:r>
              <a:rPr lang="en-US" sz="1600" dirty="0"/>
              <a:t> </a:t>
            </a:r>
            <a:r>
              <a:rPr lang="en-US" sz="1600" dirty="0" err="1"/>
              <a:t>terdapat</a:t>
            </a:r>
            <a:r>
              <a:rPr lang="en-US" sz="1600" dirty="0"/>
              <a:t> Surat </a:t>
            </a:r>
            <a:r>
              <a:rPr lang="en-US" sz="1600" dirty="0" err="1"/>
              <a:t>Masuk</a:t>
            </a:r>
            <a:r>
              <a:rPr lang="en-US" sz="1600" dirty="0"/>
              <a:t> dan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keluar</a:t>
            </a:r>
            <a:endParaRPr lang="en-US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Bagian Tata </a:t>
            </a:r>
            <a:r>
              <a:rPr lang="en-US" sz="1600" dirty="0" err="1"/>
              <a:t>usaha</a:t>
            </a:r>
            <a:r>
              <a:rPr lang="en-US" sz="1600" dirty="0"/>
              <a:t> </a:t>
            </a:r>
            <a:r>
              <a:rPr lang="en-US" sz="1600" dirty="0" err="1"/>
              <a:t>adalah</a:t>
            </a:r>
            <a:r>
              <a:rPr lang="en-US" sz="1600" dirty="0"/>
              <a:t> hub yang </a:t>
            </a:r>
            <a:r>
              <a:rPr lang="en-US" sz="1600" dirty="0" err="1"/>
              <a:t>menghubungkan</a:t>
            </a:r>
            <a:r>
              <a:rPr lang="en-US" sz="1600" dirty="0"/>
              <a:t> </a:t>
            </a:r>
            <a:r>
              <a:rPr lang="en-US" sz="1600" dirty="0" err="1"/>
              <a:t>semua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masuk</a:t>
            </a:r>
            <a:r>
              <a:rPr lang="en-US" sz="1600" dirty="0"/>
              <a:t> dan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keluar</a:t>
            </a:r>
            <a:r>
              <a:rPr lang="en-US" sz="1600" dirty="0"/>
              <a:t> </a:t>
            </a:r>
            <a:r>
              <a:rPr lang="en-US" sz="1600" dirty="0" err="1"/>
              <a:t>baik</a:t>
            </a:r>
            <a:r>
              <a:rPr lang="en-US" sz="1600" dirty="0"/>
              <a:t> internal </a:t>
            </a:r>
            <a:r>
              <a:rPr lang="en-US" sz="1600" dirty="0" err="1"/>
              <a:t>maupun</a:t>
            </a:r>
            <a:r>
              <a:rPr lang="en-US" sz="1600" dirty="0"/>
              <a:t> external</a:t>
            </a:r>
          </a:p>
          <a:p>
            <a:pPr marL="276225" lvl="1" indent="-276225">
              <a:buFont typeface="Wingdings" pitchFamily="2" charset="2"/>
              <a:buChar char="Ø"/>
            </a:pPr>
            <a:r>
              <a:rPr lang="en-US" sz="1600" dirty="0"/>
              <a:t>Bagian Tata Usaha </a:t>
            </a:r>
            <a:r>
              <a:rPr lang="en-US" sz="1600" dirty="0" err="1"/>
              <a:t>melakukan</a:t>
            </a:r>
            <a:r>
              <a:rPr lang="en-US" sz="1600" dirty="0"/>
              <a:t> </a:t>
            </a:r>
            <a:r>
              <a:rPr lang="en-US" sz="1600" dirty="0" err="1"/>
              <a:t>penomoran</a:t>
            </a:r>
            <a:r>
              <a:rPr lang="en-US" sz="1600" dirty="0"/>
              <a:t> </a:t>
            </a:r>
            <a:r>
              <a:rPr lang="en-US" sz="1600" dirty="0" err="1"/>
              <a:t>terhadap</a:t>
            </a:r>
            <a:r>
              <a:rPr lang="en-US" sz="1600" dirty="0"/>
              <a:t> </a:t>
            </a:r>
            <a:r>
              <a:rPr lang="en-US" sz="1600" dirty="0" err="1"/>
              <a:t>semua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yang </a:t>
            </a:r>
            <a:r>
              <a:rPr lang="en-US" sz="1600" dirty="0" err="1"/>
              <a:t>masuk</a:t>
            </a:r>
            <a:r>
              <a:rPr lang="en-US" sz="1600" dirty="0"/>
              <a:t> dan </a:t>
            </a:r>
            <a:r>
              <a:rPr lang="en-US" sz="1600" dirty="0" err="1"/>
              <a:t>keluar</a:t>
            </a:r>
            <a:endParaRPr lang="en-US" sz="1600" dirty="0"/>
          </a:p>
          <a:p>
            <a:pPr marL="276225" lvl="1" indent="-276225">
              <a:buFont typeface="Wingdings" pitchFamily="2" charset="2"/>
              <a:buChar char="Ø"/>
            </a:pPr>
            <a:r>
              <a:rPr lang="en-US" sz="1600" dirty="0"/>
              <a:t>Bagian Tata Usaha </a:t>
            </a:r>
            <a:r>
              <a:rPr lang="en-US" sz="1600" dirty="0" err="1"/>
              <a:t>tidak</a:t>
            </a:r>
            <a:r>
              <a:rPr lang="en-US" sz="1600" dirty="0"/>
              <a:t> </a:t>
            </a:r>
            <a:r>
              <a:rPr lang="en-US" sz="1600" dirty="0" err="1"/>
              <a:t>membuat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keluar</a:t>
            </a:r>
            <a:r>
              <a:rPr lang="en-US" sz="1600" dirty="0"/>
              <a:t>, </a:t>
            </a:r>
            <a:r>
              <a:rPr lang="en-US" sz="1600" dirty="0" err="1"/>
              <a:t>namun</a:t>
            </a:r>
            <a:r>
              <a:rPr lang="en-US" sz="1600" dirty="0"/>
              <a:t> </a:t>
            </a:r>
            <a:r>
              <a:rPr lang="en-US" sz="1600" dirty="0" err="1"/>
              <a:t>hanya</a:t>
            </a:r>
            <a:r>
              <a:rPr lang="en-US" sz="1600" dirty="0"/>
              <a:t> </a:t>
            </a:r>
            <a:r>
              <a:rPr lang="en-US" sz="1600" dirty="0" err="1"/>
              <a:t>meneruskan</a:t>
            </a:r>
            <a:r>
              <a:rPr lang="en-US" sz="1600" dirty="0"/>
              <a:t> </a:t>
            </a:r>
          </a:p>
          <a:p>
            <a:pPr marL="317500" lvl="1" indent="-317500">
              <a:buFont typeface="Wingdings" pitchFamily="2" charset="2"/>
              <a:buChar char="Ø"/>
            </a:pPr>
            <a:r>
              <a:rPr lang="en-US" sz="1600" dirty="0"/>
              <a:t>Bagian Tata Usaha </a:t>
            </a:r>
            <a:r>
              <a:rPr lang="en-US" sz="1600" dirty="0" err="1"/>
              <a:t>memiliki</a:t>
            </a:r>
            <a:r>
              <a:rPr lang="en-US" sz="1600" dirty="0"/>
              <a:t> </a:t>
            </a:r>
            <a:r>
              <a:rPr lang="en-US" sz="1600" dirty="0" err="1"/>
              <a:t>fitur</a:t>
            </a:r>
            <a:r>
              <a:rPr lang="en-US" sz="1600" dirty="0"/>
              <a:t> tracking (</a:t>
            </a:r>
            <a:r>
              <a:rPr lang="en-US" sz="1600" dirty="0" err="1"/>
              <a:t>dalam</a:t>
            </a:r>
            <a:r>
              <a:rPr lang="en-US" sz="1600" dirty="0"/>
              <a:t> </a:t>
            </a:r>
            <a:r>
              <a:rPr lang="en-US" sz="1600" dirty="0" err="1"/>
              <a:t>kolom</a:t>
            </a:r>
            <a:r>
              <a:rPr lang="en-US" sz="1600" dirty="0"/>
              <a:t> status)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memantau</a:t>
            </a:r>
            <a:r>
              <a:rPr lang="en-US" sz="1600" dirty="0"/>
              <a:t> status dan </a:t>
            </a:r>
            <a:r>
              <a:rPr lang="en-US" sz="1600" dirty="0" err="1"/>
              <a:t>posisi</a:t>
            </a:r>
            <a:r>
              <a:rPr lang="en-US" sz="1600" dirty="0"/>
              <a:t> </a:t>
            </a:r>
            <a:r>
              <a:rPr lang="en-US" sz="1600" dirty="0" err="1"/>
              <a:t>semua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masuk</a:t>
            </a:r>
            <a:r>
              <a:rPr lang="en-US" sz="1600" dirty="0"/>
              <a:t> dan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keluar</a:t>
            </a:r>
            <a:endParaRPr lang="en-US" sz="1600" dirty="0"/>
          </a:p>
          <a:p>
            <a:pPr marL="317500" lvl="1" indent="-317500">
              <a:buFont typeface="Wingdings" pitchFamily="2" charset="2"/>
              <a:buChar char="Ø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68023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F5183F75-DA29-934D-A8B2-A23C42E6850D}"/>
              </a:ext>
            </a:extLst>
          </p:cNvPr>
          <p:cNvSpPr/>
          <p:nvPr/>
        </p:nvSpPr>
        <p:spPr>
          <a:xfrm>
            <a:off x="3178628" y="2496416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2A083-D618-904A-A0DA-1C0A52AB40FC}"/>
              </a:ext>
            </a:extLst>
          </p:cNvPr>
          <p:cNvSpPr txBox="1"/>
          <p:nvPr/>
        </p:nvSpPr>
        <p:spPr>
          <a:xfrm>
            <a:off x="1031422" y="1284703"/>
            <a:ext cx="1589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Surat </a:t>
            </a:r>
            <a:r>
              <a:rPr lang="en-US" dirty="0" err="1"/>
              <a:t>Masuk</a:t>
            </a:r>
            <a:r>
              <a:rPr lang="en-US" dirty="0"/>
              <a:t> (</a:t>
            </a:r>
            <a:r>
              <a:rPr lang="en-US" dirty="0" err="1"/>
              <a:t>eksternal</a:t>
            </a:r>
            <a:r>
              <a:rPr lang="en-US" dirty="0"/>
              <a:t>)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9A2BB265-876B-0A4B-BCC8-0EE1CC95E49F}"/>
              </a:ext>
            </a:extLst>
          </p:cNvPr>
          <p:cNvCxnSpPr>
            <a:cxnSpLocks/>
            <a:endCxn id="4" idx="2"/>
          </p:cNvCxnSpPr>
          <p:nvPr/>
        </p:nvCxnSpPr>
        <p:spPr>
          <a:xfrm rot="16200000" flipH="1">
            <a:off x="1947858" y="1662974"/>
            <a:ext cx="1068169" cy="13933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8F3122A-BDA5-4C40-A3C4-BA365F5FF91B}"/>
              </a:ext>
            </a:extLst>
          </p:cNvPr>
          <p:cNvSpPr/>
          <p:nvPr/>
        </p:nvSpPr>
        <p:spPr>
          <a:xfrm>
            <a:off x="7968343" y="2496416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C60FAD-1901-D843-B950-12B98C74AF97}"/>
              </a:ext>
            </a:extLst>
          </p:cNvPr>
          <p:cNvCxnSpPr>
            <a:stCxn id="4" idx="6"/>
            <a:endCxn id="9" idx="1"/>
          </p:cNvCxnSpPr>
          <p:nvPr/>
        </p:nvCxnSpPr>
        <p:spPr>
          <a:xfrm>
            <a:off x="4125686" y="2893745"/>
            <a:ext cx="3842657" cy="10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A303977-550C-F34B-B9A7-E7D0E8A2EB1B}"/>
              </a:ext>
            </a:extLst>
          </p:cNvPr>
          <p:cNvSpPr txBox="1"/>
          <p:nvPr/>
        </p:nvSpPr>
        <p:spPr>
          <a:xfrm>
            <a:off x="2559756" y="3625516"/>
            <a:ext cx="21848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penomoran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dokumentasi</a:t>
            </a:r>
            <a:r>
              <a:rPr lang="en-US" sz="1200" dirty="0"/>
              <a:t> dan </a:t>
            </a:r>
            <a:r>
              <a:rPr lang="en-US" sz="1200" dirty="0" err="1"/>
              <a:t>inventarisasi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Pemantauan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(tracking)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Meneruskan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Dewan 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7F27A5D-8796-4B47-9765-3568E4BE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214" y="274635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Alur Tata Usaha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masuk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DC0FA44-69E1-2049-A25B-5A205E66333A}"/>
              </a:ext>
            </a:extLst>
          </p:cNvPr>
          <p:cNvCxnSpPr>
            <a:cxnSpLocks/>
            <a:stCxn id="4" idx="4"/>
            <a:endCxn id="12" idx="0"/>
          </p:cNvCxnSpPr>
          <p:nvPr/>
        </p:nvCxnSpPr>
        <p:spPr>
          <a:xfrm>
            <a:off x="3652157" y="3291073"/>
            <a:ext cx="0" cy="334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469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F5183F75-DA29-934D-A8B2-A23C42E6850D}"/>
              </a:ext>
            </a:extLst>
          </p:cNvPr>
          <p:cNvSpPr/>
          <p:nvPr/>
        </p:nvSpPr>
        <p:spPr>
          <a:xfrm>
            <a:off x="3178628" y="2496416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2A083-D618-904A-A0DA-1C0A52AB40FC}"/>
              </a:ext>
            </a:extLst>
          </p:cNvPr>
          <p:cNvSpPr txBox="1"/>
          <p:nvPr/>
        </p:nvSpPr>
        <p:spPr>
          <a:xfrm>
            <a:off x="1031422" y="1284703"/>
            <a:ext cx="1589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Surat </a:t>
            </a:r>
            <a:r>
              <a:rPr lang="en-US" dirty="0" err="1"/>
              <a:t>Masuk</a:t>
            </a:r>
            <a:r>
              <a:rPr lang="en-US" dirty="0"/>
              <a:t> (internal)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9A2BB265-876B-0A4B-BCC8-0EE1CC95E49F}"/>
              </a:ext>
            </a:extLst>
          </p:cNvPr>
          <p:cNvCxnSpPr>
            <a:cxnSpLocks/>
            <a:stCxn id="5" idx="2"/>
            <a:endCxn id="4" idx="2"/>
          </p:cNvCxnSpPr>
          <p:nvPr/>
        </p:nvCxnSpPr>
        <p:spPr>
          <a:xfrm rot="16200000" flipH="1">
            <a:off x="2020998" y="1736114"/>
            <a:ext cx="962711" cy="135254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8F3122A-BDA5-4C40-A3C4-BA365F5FF91B}"/>
              </a:ext>
            </a:extLst>
          </p:cNvPr>
          <p:cNvSpPr/>
          <p:nvPr/>
        </p:nvSpPr>
        <p:spPr>
          <a:xfrm>
            <a:off x="7968343" y="2496416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C60FAD-1901-D843-B950-12B98C74AF97}"/>
              </a:ext>
            </a:extLst>
          </p:cNvPr>
          <p:cNvCxnSpPr>
            <a:stCxn id="4" idx="6"/>
            <a:endCxn id="9" idx="1"/>
          </p:cNvCxnSpPr>
          <p:nvPr/>
        </p:nvCxnSpPr>
        <p:spPr>
          <a:xfrm>
            <a:off x="4125686" y="2893745"/>
            <a:ext cx="3842657" cy="10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5962A93-14FD-D843-BC99-BC69491901C4}"/>
              </a:ext>
            </a:extLst>
          </p:cNvPr>
          <p:cNvSpPr txBox="1"/>
          <p:nvPr/>
        </p:nvSpPr>
        <p:spPr>
          <a:xfrm>
            <a:off x="6626197" y="3487017"/>
            <a:ext cx="1929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Disposisi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 – </a:t>
            </a:r>
            <a:r>
              <a:rPr lang="en-US" sz="1200" dirty="0" err="1"/>
              <a:t>bagian</a:t>
            </a:r>
            <a:endParaRPr lang="en-US" sz="1200" dirty="0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5FAFCB78-84F0-E644-93A4-2E2C43C570CA}"/>
              </a:ext>
            </a:extLst>
          </p:cNvPr>
          <p:cNvCxnSpPr>
            <a:cxnSpLocks/>
            <a:endCxn id="16" idx="0"/>
          </p:cNvCxnSpPr>
          <p:nvPr/>
        </p:nvCxnSpPr>
        <p:spPr>
          <a:xfrm rot="5400000">
            <a:off x="7066493" y="3756435"/>
            <a:ext cx="1868753" cy="959803"/>
          </a:xfrm>
          <a:prstGeom prst="bentConnector3">
            <a:avLst>
              <a:gd name="adj1" fmla="val 5329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0159688-C9EE-9A4E-A0E2-BECBFF1D8387}"/>
              </a:ext>
            </a:extLst>
          </p:cNvPr>
          <p:cNvSpPr/>
          <p:nvPr/>
        </p:nvSpPr>
        <p:spPr>
          <a:xfrm>
            <a:off x="6720867" y="5170713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7FAD3BF-56AF-5947-AB75-25DFE2E57AA3}"/>
              </a:ext>
            </a:extLst>
          </p:cNvPr>
          <p:cNvCxnSpPr>
            <a:cxnSpLocks/>
          </p:cNvCxnSpPr>
          <p:nvPr/>
        </p:nvCxnSpPr>
        <p:spPr>
          <a:xfrm flipH="1">
            <a:off x="3652156" y="3217508"/>
            <a:ext cx="1" cy="459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0C7FBE82-126C-C741-9E5A-C2516FF0755A}"/>
              </a:ext>
            </a:extLst>
          </p:cNvPr>
          <p:cNvCxnSpPr>
            <a:cxnSpLocks/>
          </p:cNvCxnSpPr>
          <p:nvPr/>
        </p:nvCxnSpPr>
        <p:spPr>
          <a:xfrm rot="16200000" flipH="1">
            <a:off x="8594438" y="3549992"/>
            <a:ext cx="1881886" cy="1354262"/>
          </a:xfrm>
          <a:prstGeom prst="bentConnector3">
            <a:avLst>
              <a:gd name="adj1" fmla="val 5436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A6DF7A-316F-D74D-8A8F-207021125BB9}"/>
              </a:ext>
            </a:extLst>
          </p:cNvPr>
          <p:cNvSpPr/>
          <p:nvPr/>
        </p:nvSpPr>
        <p:spPr>
          <a:xfrm>
            <a:off x="9412412" y="5170713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Ketua</a:t>
            </a:r>
            <a:r>
              <a:rPr lang="en-US" dirty="0"/>
              <a:t> Dewan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49689F-AA96-8E4B-A53F-B6C602859F4D}"/>
              </a:ext>
            </a:extLst>
          </p:cNvPr>
          <p:cNvSpPr txBox="1"/>
          <p:nvPr/>
        </p:nvSpPr>
        <p:spPr>
          <a:xfrm>
            <a:off x="8858250" y="3460388"/>
            <a:ext cx="1929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Diteruskan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ketua</a:t>
            </a:r>
            <a:r>
              <a:rPr lang="en-US" sz="1200" dirty="0"/>
              <a:t> dewan 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7F27A5D-8796-4B47-9765-3568E4BE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214" y="274635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Alur Tata Usaha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masuk</a:t>
            </a:r>
            <a:r>
              <a:rPr lang="en-US" sz="2400" b="1" u="sng" dirty="0"/>
              <a:t> internal) 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D2C0A01-C040-144B-916D-05786C592126}"/>
              </a:ext>
            </a:extLst>
          </p:cNvPr>
          <p:cNvSpPr/>
          <p:nvPr/>
        </p:nvSpPr>
        <p:spPr>
          <a:xfrm>
            <a:off x="523648" y="451875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F06B7-44D4-7A40-BE06-A6747B84000F}"/>
              </a:ext>
            </a:extLst>
          </p:cNvPr>
          <p:cNvSpPr txBox="1"/>
          <p:nvPr/>
        </p:nvSpPr>
        <p:spPr>
          <a:xfrm>
            <a:off x="2767817" y="3640492"/>
            <a:ext cx="21848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penomoran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dokumentasi</a:t>
            </a:r>
            <a:r>
              <a:rPr lang="en-US" sz="1200" dirty="0"/>
              <a:t> dan </a:t>
            </a:r>
            <a:r>
              <a:rPr lang="en-US" sz="1200" dirty="0" err="1"/>
              <a:t>inventarisasi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Pemantauan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tracking </a:t>
            </a:r>
            <a:r>
              <a:rPr lang="en-US" sz="1200" dirty="0" err="1"/>
              <a:t>surat</a:t>
            </a:r>
            <a:endParaRPr lang="en-US" sz="12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B9817A9-FD9B-D247-8925-B739B2B576BC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1323748" y="1931032"/>
            <a:ext cx="295" cy="2587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D27BCD-2785-9A4A-8913-06A54ED84FA9}"/>
              </a:ext>
            </a:extLst>
          </p:cNvPr>
          <p:cNvSpPr txBox="1"/>
          <p:nvPr/>
        </p:nvSpPr>
        <p:spPr>
          <a:xfrm>
            <a:off x="9236246" y="1015073"/>
            <a:ext cx="21848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TU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Otorisasi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Meneruskan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  <a:r>
              <a:rPr lang="en-US" sz="1200" dirty="0" err="1"/>
              <a:t>ketua</a:t>
            </a:r>
            <a:r>
              <a:rPr lang="en-US" sz="1200" dirty="0"/>
              <a:t> dewan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 - </a:t>
            </a:r>
            <a:r>
              <a:rPr lang="en-US" sz="1200" dirty="0" err="1"/>
              <a:t>bagian</a:t>
            </a:r>
            <a:endParaRPr lang="en-US" sz="1200" dirty="0"/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71341888-EA89-0546-9116-790AAB12EDD1}"/>
              </a:ext>
            </a:extLst>
          </p:cNvPr>
          <p:cNvCxnSpPr>
            <a:stCxn id="9" idx="0"/>
            <a:endCxn id="27" idx="1"/>
          </p:cNvCxnSpPr>
          <p:nvPr/>
        </p:nvCxnSpPr>
        <p:spPr>
          <a:xfrm rot="5400000" flipH="1" flipV="1">
            <a:off x="8515589" y="1775760"/>
            <a:ext cx="973511" cy="4678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28021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17DDC7-79C5-A64E-8382-234385810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83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Alur Tata Usaha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internal)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C0DAF91-2E69-BC47-AD3F-06575F822747}"/>
              </a:ext>
            </a:extLst>
          </p:cNvPr>
          <p:cNvSpPr/>
          <p:nvPr/>
        </p:nvSpPr>
        <p:spPr>
          <a:xfrm>
            <a:off x="1516173" y="2445045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1B6B41-4058-6C40-BC30-BD17977EA9D1}"/>
              </a:ext>
            </a:extLst>
          </p:cNvPr>
          <p:cNvSpPr/>
          <p:nvPr/>
        </p:nvSpPr>
        <p:spPr>
          <a:xfrm>
            <a:off x="5510861" y="2445045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8DFABCE-6A3A-4442-8E75-C0A3DFA0A2E5}"/>
              </a:ext>
            </a:extLst>
          </p:cNvPr>
          <p:cNvSpPr/>
          <p:nvPr/>
        </p:nvSpPr>
        <p:spPr>
          <a:xfrm>
            <a:off x="8908978" y="116379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Ketua</a:t>
            </a:r>
            <a:r>
              <a:rPr lang="en-US" dirty="0"/>
              <a:t> Dewan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18358A5-E90E-EA49-AEDF-450FD73B56A8}"/>
              </a:ext>
            </a:extLst>
          </p:cNvPr>
          <p:cNvSpPr/>
          <p:nvPr/>
        </p:nvSpPr>
        <p:spPr>
          <a:xfrm>
            <a:off x="8908978" y="374931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2684B8A-C313-CA48-AE1F-C7FD793E5CC3}"/>
              </a:ext>
            </a:extLst>
          </p:cNvPr>
          <p:cNvCxnSpPr>
            <a:stCxn id="5" idx="3"/>
            <a:endCxn id="6" idx="2"/>
          </p:cNvCxnSpPr>
          <p:nvPr/>
        </p:nvCxnSpPr>
        <p:spPr>
          <a:xfrm flipV="1">
            <a:off x="3116373" y="2842374"/>
            <a:ext cx="2394488" cy="10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51506291-41DD-7543-8948-99CB2DD1A640}"/>
              </a:ext>
            </a:extLst>
          </p:cNvPr>
          <p:cNvCxnSpPr>
            <a:stCxn id="6" idx="6"/>
            <a:endCxn id="7" idx="1"/>
          </p:cNvCxnSpPr>
          <p:nvPr/>
        </p:nvCxnSpPr>
        <p:spPr>
          <a:xfrm flipV="1">
            <a:off x="6457919" y="1572007"/>
            <a:ext cx="2451059" cy="12703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AC52F9FA-4FD4-A846-8E2F-D5B37627ED62}"/>
              </a:ext>
            </a:extLst>
          </p:cNvPr>
          <p:cNvCxnSpPr>
            <a:stCxn id="6" idx="6"/>
            <a:endCxn id="8" idx="1"/>
          </p:cNvCxnSpPr>
          <p:nvPr/>
        </p:nvCxnSpPr>
        <p:spPr>
          <a:xfrm>
            <a:off x="6457919" y="2842374"/>
            <a:ext cx="2451059" cy="13151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D31F701-1D30-024C-A5A9-6440E9FB9D30}"/>
              </a:ext>
            </a:extLst>
          </p:cNvPr>
          <p:cNvSpPr txBox="1"/>
          <p:nvPr/>
        </p:nvSpPr>
        <p:spPr>
          <a:xfrm>
            <a:off x="4891990" y="3742291"/>
            <a:ext cx="21848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penomoran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dokumentasi</a:t>
            </a:r>
            <a:r>
              <a:rPr lang="en-US" sz="1200" dirty="0"/>
              <a:t> dan </a:t>
            </a:r>
            <a:r>
              <a:rPr lang="en-US" sz="1200" dirty="0" err="1"/>
              <a:t>inventarisasi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Meneruskan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sesuai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pihak</a:t>
            </a:r>
            <a:r>
              <a:rPr lang="en-US" sz="1200" dirty="0"/>
              <a:t> </a:t>
            </a:r>
            <a:r>
              <a:rPr lang="en-US" sz="1200" dirty="0" err="1"/>
              <a:t>yng</a:t>
            </a:r>
            <a:r>
              <a:rPr lang="en-US" sz="1200" dirty="0"/>
              <a:t> </a:t>
            </a:r>
            <a:r>
              <a:rPr lang="en-US" sz="1200" dirty="0" err="1"/>
              <a:t>dituju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tracking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yang </a:t>
            </a:r>
            <a:r>
              <a:rPr lang="en-US" sz="1200" dirty="0" err="1"/>
              <a:t>berasal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 </a:t>
            </a:r>
            <a:r>
              <a:rPr lang="en-US" sz="1200" dirty="0" err="1"/>
              <a:t>ditembuskan</a:t>
            </a:r>
            <a:r>
              <a:rPr lang="en-US" sz="1200" dirty="0"/>
              <a:t> </a:t>
            </a:r>
            <a:r>
              <a:rPr lang="en-US" sz="1200" dirty="0" err="1"/>
              <a:t>terlebih</a:t>
            </a:r>
            <a:r>
              <a:rPr lang="en-US" sz="1200" dirty="0"/>
              <a:t> </a:t>
            </a:r>
            <a:r>
              <a:rPr lang="en-US" sz="1200" dirty="0" err="1"/>
              <a:t>dahulu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sekretaris</a:t>
            </a:r>
            <a:r>
              <a:rPr lang="en-US" sz="1200" dirty="0"/>
              <a:t> dewan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persetujuan</a:t>
            </a:r>
            <a:r>
              <a:rPr lang="en-US" sz="1200" dirty="0"/>
              <a:t>-&gt; </a:t>
            </a:r>
            <a:r>
              <a:rPr lang="en-US" sz="1200" dirty="0" err="1"/>
              <a:t>baru</a:t>
            </a:r>
            <a:r>
              <a:rPr lang="en-US" sz="1200" dirty="0"/>
              <a:t> </a:t>
            </a:r>
            <a:r>
              <a:rPr lang="en-US" sz="1200" dirty="0" err="1"/>
              <a:t>kemudian</a:t>
            </a:r>
            <a:r>
              <a:rPr lang="en-US" sz="1200" dirty="0"/>
              <a:t> Kembali </a:t>
            </a:r>
            <a:r>
              <a:rPr lang="en-US" sz="1200" dirty="0" err="1"/>
              <a:t>ke</a:t>
            </a:r>
            <a:r>
              <a:rPr lang="en-US" sz="1200" dirty="0"/>
              <a:t> TU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didistribusikan</a:t>
            </a:r>
            <a:endParaRPr lang="en-US" sz="12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BB761C9-8924-0546-907C-5B2820F5BF46}"/>
              </a:ext>
            </a:extLst>
          </p:cNvPr>
          <p:cNvCxnSpPr>
            <a:stCxn id="6" idx="4"/>
            <a:endCxn id="15" idx="0"/>
          </p:cNvCxnSpPr>
          <p:nvPr/>
        </p:nvCxnSpPr>
        <p:spPr>
          <a:xfrm>
            <a:off x="5984390" y="3239702"/>
            <a:ext cx="1" cy="502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8DDBAEB-9130-9447-9E57-CEDE9B6A6066}"/>
              </a:ext>
            </a:extLst>
          </p:cNvPr>
          <p:cNvSpPr txBox="1"/>
          <p:nvPr/>
        </p:nvSpPr>
        <p:spPr>
          <a:xfrm>
            <a:off x="1223872" y="3742290"/>
            <a:ext cx="2184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Membuat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467A773-CD66-7543-ACF2-D06C44E5F6AC}"/>
              </a:ext>
            </a:extLst>
          </p:cNvPr>
          <p:cNvCxnSpPr>
            <a:cxnSpLocks/>
            <a:stCxn id="5" idx="2"/>
            <a:endCxn id="18" idx="0"/>
          </p:cNvCxnSpPr>
          <p:nvPr/>
        </p:nvCxnSpPr>
        <p:spPr>
          <a:xfrm>
            <a:off x="2316273" y="3261474"/>
            <a:ext cx="0" cy="480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7C767FE-390D-534B-9E7D-0F8FBBC88515}"/>
              </a:ext>
            </a:extLst>
          </p:cNvPr>
          <p:cNvSpPr/>
          <p:nvPr/>
        </p:nvSpPr>
        <p:spPr>
          <a:xfrm>
            <a:off x="1516173" y="449552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0CF8F2-B901-034C-8AD4-59856B88302E}"/>
              </a:ext>
            </a:extLst>
          </p:cNvPr>
          <p:cNvSpPr txBox="1"/>
          <p:nvPr/>
        </p:nvSpPr>
        <p:spPr>
          <a:xfrm>
            <a:off x="1223872" y="5780480"/>
            <a:ext cx="2184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Membuat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F0EEE19-E51D-BB43-AFEC-07FDC9E0010A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2316273" y="5299664"/>
            <a:ext cx="0" cy="480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71A57385-FCF4-C34D-AF8B-B9BD58AA8840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3116373" y="3032567"/>
            <a:ext cx="2394488" cy="18711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2744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17DDC7-79C5-A64E-8382-234385810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83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Alur Tata Usaha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C0DAF91-2E69-BC47-AD3F-06575F822747}"/>
              </a:ext>
            </a:extLst>
          </p:cNvPr>
          <p:cNvSpPr/>
          <p:nvPr/>
        </p:nvSpPr>
        <p:spPr>
          <a:xfrm>
            <a:off x="1516173" y="2445045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1B6B41-4058-6C40-BC30-BD17977EA9D1}"/>
              </a:ext>
            </a:extLst>
          </p:cNvPr>
          <p:cNvSpPr/>
          <p:nvPr/>
        </p:nvSpPr>
        <p:spPr>
          <a:xfrm>
            <a:off x="5510861" y="2445045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18358A5-E90E-EA49-AEDF-450FD73B56A8}"/>
              </a:ext>
            </a:extLst>
          </p:cNvPr>
          <p:cNvSpPr/>
          <p:nvPr/>
        </p:nvSpPr>
        <p:spPr>
          <a:xfrm>
            <a:off x="8908978" y="374931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E-office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2684B8A-C313-CA48-AE1F-C7FD793E5CC3}"/>
              </a:ext>
            </a:extLst>
          </p:cNvPr>
          <p:cNvCxnSpPr>
            <a:stCxn id="5" idx="3"/>
            <a:endCxn id="6" idx="2"/>
          </p:cNvCxnSpPr>
          <p:nvPr/>
        </p:nvCxnSpPr>
        <p:spPr>
          <a:xfrm flipV="1">
            <a:off x="3116373" y="2842374"/>
            <a:ext cx="2394488" cy="10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AC52F9FA-4FD4-A846-8E2F-D5B37627ED62}"/>
              </a:ext>
            </a:extLst>
          </p:cNvPr>
          <p:cNvCxnSpPr>
            <a:stCxn id="6" idx="6"/>
            <a:endCxn id="8" idx="1"/>
          </p:cNvCxnSpPr>
          <p:nvPr/>
        </p:nvCxnSpPr>
        <p:spPr>
          <a:xfrm>
            <a:off x="6457919" y="2842374"/>
            <a:ext cx="2451059" cy="13151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668D008-E68E-354D-882D-6C85CB5A1346}"/>
              </a:ext>
            </a:extLst>
          </p:cNvPr>
          <p:cNvSpPr txBox="1"/>
          <p:nvPr/>
        </p:nvSpPr>
        <p:spPr>
          <a:xfrm>
            <a:off x="1223872" y="3742290"/>
            <a:ext cx="2184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Membuat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034B223-60D3-DB40-B171-ABD86594C32F}"/>
              </a:ext>
            </a:extLst>
          </p:cNvPr>
          <p:cNvCxnSpPr>
            <a:cxnSpLocks/>
          </p:cNvCxnSpPr>
          <p:nvPr/>
        </p:nvCxnSpPr>
        <p:spPr>
          <a:xfrm>
            <a:off x="2316273" y="3261474"/>
            <a:ext cx="0" cy="480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5A2F181-72B8-B343-8735-75D3E92F54C9}"/>
              </a:ext>
            </a:extLst>
          </p:cNvPr>
          <p:cNvSpPr txBox="1"/>
          <p:nvPr/>
        </p:nvSpPr>
        <p:spPr>
          <a:xfrm>
            <a:off x="4891990" y="3742291"/>
            <a:ext cx="21848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penomoran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dokumentasi</a:t>
            </a:r>
            <a:r>
              <a:rPr lang="en-US" sz="1200" dirty="0"/>
              <a:t> dan </a:t>
            </a:r>
            <a:r>
              <a:rPr lang="en-US" sz="1200" dirty="0" err="1"/>
              <a:t>inventarisasi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Meneruskan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sesuai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pihak</a:t>
            </a:r>
            <a:r>
              <a:rPr lang="en-US" sz="1200" dirty="0"/>
              <a:t> </a:t>
            </a:r>
            <a:r>
              <a:rPr lang="en-US" sz="1200" dirty="0" err="1"/>
              <a:t>yng</a:t>
            </a:r>
            <a:r>
              <a:rPr lang="en-US" sz="1200" dirty="0"/>
              <a:t> </a:t>
            </a:r>
            <a:r>
              <a:rPr lang="en-US" sz="1200" dirty="0" err="1"/>
              <a:t>dituju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e - office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C9BFE41-FC80-0F40-A7F1-459B7A1F4FA4}"/>
              </a:ext>
            </a:extLst>
          </p:cNvPr>
          <p:cNvCxnSpPr>
            <a:endCxn id="15" idx="0"/>
          </p:cNvCxnSpPr>
          <p:nvPr/>
        </p:nvCxnSpPr>
        <p:spPr>
          <a:xfrm>
            <a:off x="5984390" y="3239702"/>
            <a:ext cx="1" cy="502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37738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A7DFBFDD-4EF2-8A40-A335-E6F4637AE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870" y="1620457"/>
            <a:ext cx="5954872" cy="38675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BE9E16-1682-B34B-A651-472D3A642AC8}"/>
              </a:ext>
            </a:extLst>
          </p:cNvPr>
          <p:cNvSpPr txBox="1"/>
          <p:nvPr/>
        </p:nvSpPr>
        <p:spPr>
          <a:xfrm>
            <a:off x="8692586" y="1388962"/>
            <a:ext cx="1666756" cy="1015663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v"/>
            </a:pPr>
            <a:r>
              <a:rPr lang="en-US" sz="1200" dirty="0"/>
              <a:t>Beri </a:t>
            </a:r>
            <a:r>
              <a:rPr lang="en-US" sz="1200" dirty="0" err="1"/>
              <a:t>warna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</a:p>
          <a:p>
            <a:pPr marL="171450" indent="-171450">
              <a:buFont typeface="Wingdings" pitchFamily="2" charset="2"/>
              <a:buChar char="v"/>
            </a:pPr>
            <a:r>
              <a:rPr lang="en-US" sz="1200" dirty="0"/>
              <a:t>Tulisan Surat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  <a:r>
              <a:rPr lang="en-US" sz="1200" dirty="0" err="1"/>
              <a:t>dibold</a:t>
            </a:r>
            <a:r>
              <a:rPr lang="en-US" sz="1200" dirty="0"/>
              <a:t> dan </a:t>
            </a:r>
            <a:r>
              <a:rPr lang="en-US" sz="1200" dirty="0" err="1"/>
              <a:t>diperbesar</a:t>
            </a:r>
            <a:endParaRPr lang="en-US" sz="1200" dirty="0"/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8C1B80A5-4DA5-8C43-92EA-9BD5E09F1502}"/>
              </a:ext>
            </a:extLst>
          </p:cNvPr>
          <p:cNvCxnSpPr>
            <a:cxnSpLocks/>
            <a:stCxn id="6" idx="1"/>
          </p:cNvCxnSpPr>
          <p:nvPr/>
        </p:nvCxnSpPr>
        <p:spPr>
          <a:xfrm rot="10800000" flipV="1">
            <a:off x="3402976" y="1896794"/>
            <a:ext cx="5289611" cy="2362680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09AE95F-35E0-7949-8384-EAA11C9EB4FF}"/>
              </a:ext>
            </a:extLst>
          </p:cNvPr>
          <p:cNvSpPr txBox="1"/>
          <p:nvPr/>
        </p:nvSpPr>
        <p:spPr>
          <a:xfrm>
            <a:off x="8590343" y="4765574"/>
            <a:ext cx="1768999" cy="830997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v"/>
            </a:pPr>
            <a:r>
              <a:rPr lang="en-US" sz="1200" dirty="0"/>
              <a:t>Beri </a:t>
            </a:r>
            <a:r>
              <a:rPr lang="en-US" sz="1200" dirty="0" err="1"/>
              <a:t>warna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kolom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</a:p>
          <a:p>
            <a:pPr marL="171450" indent="-171450">
              <a:buFont typeface="Wingdings" pitchFamily="2" charset="2"/>
              <a:buChar char="v"/>
            </a:pPr>
            <a:r>
              <a:rPr lang="en-US" sz="1200" dirty="0"/>
              <a:t>Tulisan Surat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  <a:r>
              <a:rPr lang="en-US" sz="1200" dirty="0" err="1"/>
              <a:t>dibold</a:t>
            </a:r>
            <a:r>
              <a:rPr lang="en-US" sz="1200" dirty="0"/>
              <a:t> dan </a:t>
            </a:r>
            <a:r>
              <a:rPr lang="en-US" sz="1200" dirty="0" err="1"/>
              <a:t>diperbesar</a:t>
            </a:r>
            <a:endParaRPr lang="en-US" sz="1200" dirty="0"/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FCBD8836-EB68-5143-886A-67BBC58FD2C9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>
            <a:off x="3507129" y="4861371"/>
            <a:ext cx="5083214" cy="319702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741CFA22-2075-B047-A8B2-0BCD1FF0E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83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Halaman </a:t>
            </a:r>
            <a:r>
              <a:rPr lang="en-US" sz="2400" b="1" u="sng" dirty="0" err="1"/>
              <a:t>utama</a:t>
            </a:r>
            <a:r>
              <a:rPr lang="en-US" sz="2400" b="1" u="sng" dirty="0"/>
              <a:t> Tata Usaha </a:t>
            </a:r>
          </a:p>
        </p:txBody>
      </p:sp>
    </p:spTree>
    <p:extLst>
      <p:ext uri="{BB962C8B-B14F-4D97-AF65-F5344CB8AC3E}">
        <p14:creationId xmlns:p14="http://schemas.microsoft.com/office/powerpoint/2010/main" val="39908663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FE85043-0BF1-3741-8FB4-B9FB20897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25" y="1616712"/>
            <a:ext cx="6746125" cy="409392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A692896-E8E7-D941-A75C-EA5AC5244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83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Halaman </a:t>
            </a:r>
            <a:r>
              <a:rPr lang="en-US" sz="2400" b="1" u="sng" dirty="0" err="1"/>
              <a:t>utama</a:t>
            </a:r>
            <a:r>
              <a:rPr lang="en-US" sz="2400" b="1" u="sng" dirty="0"/>
              <a:t> Tata Usaha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masuk</a:t>
            </a:r>
            <a:r>
              <a:rPr lang="en-US" sz="2400" b="1" u="sng" dirty="0"/>
              <a:t> internal) </a:t>
            </a:r>
          </a:p>
        </p:txBody>
      </p:sp>
    </p:spTree>
    <p:extLst>
      <p:ext uri="{BB962C8B-B14F-4D97-AF65-F5344CB8AC3E}">
        <p14:creationId xmlns:p14="http://schemas.microsoft.com/office/powerpoint/2010/main" val="231323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FE85043-0BF1-3741-8FB4-B9FB20897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25" y="1616712"/>
            <a:ext cx="6746125" cy="409392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A692896-E8E7-D941-A75C-EA5AC5244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83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Halaman </a:t>
            </a:r>
            <a:r>
              <a:rPr lang="en-US" sz="2400" b="1" u="sng" dirty="0" err="1"/>
              <a:t>utama</a:t>
            </a:r>
            <a:r>
              <a:rPr lang="en-US" sz="2400" b="1" u="sng" dirty="0"/>
              <a:t> Tata Usaha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masuk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2135015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00AC495-82BE-C848-BD32-3BE2A40614B9}"/>
              </a:ext>
            </a:extLst>
          </p:cNvPr>
          <p:cNvSpPr/>
          <p:nvPr/>
        </p:nvSpPr>
        <p:spPr>
          <a:xfrm>
            <a:off x="678094" y="2065106"/>
            <a:ext cx="10859785" cy="237333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14E5C6-8EA9-FE46-AA12-F181318DF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571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Abadi" panose="020B0604020104020204" pitchFamily="34" charset="0"/>
              </a:rPr>
              <a:t>KETUA DPRD</a:t>
            </a:r>
          </a:p>
        </p:txBody>
      </p:sp>
    </p:spTree>
    <p:extLst>
      <p:ext uri="{BB962C8B-B14F-4D97-AF65-F5344CB8AC3E}">
        <p14:creationId xmlns:p14="http://schemas.microsoft.com/office/powerpoint/2010/main" val="8995973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F5183F75-DA29-934D-A8B2-A23C42E6850D}"/>
              </a:ext>
            </a:extLst>
          </p:cNvPr>
          <p:cNvSpPr/>
          <p:nvPr/>
        </p:nvSpPr>
        <p:spPr>
          <a:xfrm>
            <a:off x="2980115" y="2105836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2A083-D618-904A-A0DA-1C0A52AB40FC}"/>
              </a:ext>
            </a:extLst>
          </p:cNvPr>
          <p:cNvSpPr txBox="1"/>
          <p:nvPr/>
        </p:nvSpPr>
        <p:spPr>
          <a:xfrm>
            <a:off x="672101" y="1353743"/>
            <a:ext cx="1589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Surat </a:t>
            </a:r>
            <a:r>
              <a:rPr lang="en-US" dirty="0" err="1"/>
              <a:t>Masuk</a:t>
            </a:r>
            <a:r>
              <a:rPr lang="en-US" dirty="0"/>
              <a:t> (</a:t>
            </a:r>
            <a:r>
              <a:rPr lang="en-US" dirty="0" err="1"/>
              <a:t>eksternal</a:t>
            </a:r>
            <a:r>
              <a:rPr lang="en-US" dirty="0"/>
              <a:t>)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9A2BB265-876B-0A4B-BCC8-0EE1CC95E49F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31538" y="1396505"/>
            <a:ext cx="585284" cy="171187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8F3122A-BDA5-4C40-A3C4-BA365F5FF91B}"/>
              </a:ext>
            </a:extLst>
          </p:cNvPr>
          <p:cNvSpPr/>
          <p:nvPr/>
        </p:nvSpPr>
        <p:spPr>
          <a:xfrm>
            <a:off x="7769830" y="2105836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Ketua</a:t>
            </a:r>
            <a:r>
              <a:rPr lang="en-US" dirty="0"/>
              <a:t> Dewan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962A93-14FD-D843-BC99-BC69491901C4}"/>
              </a:ext>
            </a:extLst>
          </p:cNvPr>
          <p:cNvSpPr txBox="1"/>
          <p:nvPr/>
        </p:nvSpPr>
        <p:spPr>
          <a:xfrm>
            <a:off x="9435042" y="4018315"/>
            <a:ext cx="2073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Disposisi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komisi</a:t>
            </a:r>
            <a:r>
              <a:rPr lang="en-US" dirty="0"/>
              <a:t> dan badan</a:t>
            </a:r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5FAFCB78-84F0-E644-93A4-2E2C43C570CA}"/>
              </a:ext>
            </a:extLst>
          </p:cNvPr>
          <p:cNvCxnSpPr>
            <a:stCxn id="9" idx="2"/>
          </p:cNvCxnSpPr>
          <p:nvPr/>
        </p:nvCxnSpPr>
        <p:spPr>
          <a:xfrm rot="5400000">
            <a:off x="7179281" y="2533100"/>
            <a:ext cx="1001485" cy="17798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0159688-C9EE-9A4E-A0E2-BECBFF1D8387}"/>
              </a:ext>
            </a:extLst>
          </p:cNvPr>
          <p:cNvSpPr/>
          <p:nvPr/>
        </p:nvSpPr>
        <p:spPr>
          <a:xfrm>
            <a:off x="5189916" y="3528458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Komisi</a:t>
            </a:r>
            <a:r>
              <a:rPr lang="en-US" dirty="0"/>
              <a:t>/Badan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8687BB-7B63-4D4B-A3AF-94CE9470A14D}"/>
              </a:ext>
            </a:extLst>
          </p:cNvPr>
          <p:cNvSpPr txBox="1"/>
          <p:nvPr/>
        </p:nvSpPr>
        <p:spPr>
          <a:xfrm>
            <a:off x="2756958" y="4018315"/>
            <a:ext cx="139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Pemantauan</a:t>
            </a:r>
            <a:r>
              <a:rPr lang="en-US" dirty="0"/>
              <a:t> </a:t>
            </a:r>
            <a:r>
              <a:rPr lang="en-US" dirty="0" err="1"/>
              <a:t>alur</a:t>
            </a:r>
            <a:r>
              <a:rPr lang="en-US" dirty="0"/>
              <a:t> </a:t>
            </a:r>
            <a:r>
              <a:rPr lang="en-US" dirty="0" err="1"/>
              <a:t>surat</a:t>
            </a:r>
            <a:r>
              <a:rPr lang="en-US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73EA42-0EA0-4F49-B4E5-D91B9CD22E28}"/>
              </a:ext>
            </a:extLst>
          </p:cNvPr>
          <p:cNvSpPr txBox="1"/>
          <p:nvPr/>
        </p:nvSpPr>
        <p:spPr>
          <a:xfrm>
            <a:off x="1875099" y="295402"/>
            <a:ext cx="7494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Alur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Masuk</a:t>
            </a:r>
            <a:r>
              <a:rPr lang="en-US" sz="3200" dirty="0"/>
              <a:t> </a:t>
            </a:r>
            <a:r>
              <a:rPr lang="en-US" sz="3200" dirty="0" err="1"/>
              <a:t>eksternal</a:t>
            </a:r>
            <a:r>
              <a:rPr lang="en-US" sz="3200" dirty="0"/>
              <a:t> </a:t>
            </a:r>
            <a:r>
              <a:rPr lang="en-US" sz="3200" dirty="0" err="1"/>
              <a:t>ketua</a:t>
            </a:r>
            <a:r>
              <a:rPr lang="en-US" sz="3200" dirty="0"/>
              <a:t> Dewan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F90C83-C2B0-F44C-B6CB-DDB81F1DBBCF}"/>
              </a:ext>
            </a:extLst>
          </p:cNvPr>
          <p:cNvSpPr txBox="1"/>
          <p:nvPr/>
        </p:nvSpPr>
        <p:spPr>
          <a:xfrm>
            <a:off x="2756958" y="3161397"/>
            <a:ext cx="1393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Menerima</a:t>
            </a:r>
            <a:r>
              <a:rPr lang="en-US" sz="1400" dirty="0"/>
              <a:t> dan </a:t>
            </a:r>
            <a:r>
              <a:rPr lang="en-US" sz="1400" dirty="0" err="1"/>
              <a:t>meneruskan</a:t>
            </a:r>
            <a:endParaRPr lang="en-US" sz="1400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46C1DEC-7578-944B-ACF4-3278B8B9DF32}"/>
              </a:ext>
            </a:extLst>
          </p:cNvPr>
          <p:cNvCxnSpPr>
            <a:cxnSpLocks/>
            <a:stCxn id="4" idx="4"/>
          </p:cNvCxnSpPr>
          <p:nvPr/>
        </p:nvCxnSpPr>
        <p:spPr>
          <a:xfrm flipH="1">
            <a:off x="3453643" y="2900493"/>
            <a:ext cx="1" cy="410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A4D0BA4-ADAC-C84B-A0CB-7640E67D85D0}"/>
              </a:ext>
            </a:extLst>
          </p:cNvPr>
          <p:cNvCxnSpPr>
            <a:cxnSpLocks/>
          </p:cNvCxnSpPr>
          <p:nvPr/>
        </p:nvCxnSpPr>
        <p:spPr>
          <a:xfrm flipH="1">
            <a:off x="3410101" y="3718670"/>
            <a:ext cx="1" cy="410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8003E9E-4D07-7742-8A6F-39C42728928C}"/>
              </a:ext>
            </a:extLst>
          </p:cNvPr>
          <p:cNvSpPr txBox="1"/>
          <p:nvPr/>
        </p:nvSpPr>
        <p:spPr>
          <a:xfrm>
            <a:off x="9830012" y="2318498"/>
            <a:ext cx="1273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Menerima</a:t>
            </a:r>
            <a:r>
              <a:rPr lang="en-US" dirty="0"/>
              <a:t> 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DB8244B-60C1-8E40-A13D-FC6CE83C14E3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466827" y="2687830"/>
            <a:ext cx="1" cy="473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D3476FD3-6DD4-4844-AB42-13C04CB55E0B}"/>
              </a:ext>
            </a:extLst>
          </p:cNvPr>
          <p:cNvSpPr/>
          <p:nvPr/>
        </p:nvSpPr>
        <p:spPr>
          <a:xfrm>
            <a:off x="5164921" y="1447604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Ketua</a:t>
            </a:r>
            <a:r>
              <a:rPr lang="en-US" dirty="0"/>
              <a:t> Dewan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0649506C-70B2-294B-8A68-7484717AC7F7}"/>
              </a:ext>
            </a:extLst>
          </p:cNvPr>
          <p:cNvCxnSpPr>
            <a:stCxn id="4" idx="6"/>
            <a:endCxn id="21" idx="1"/>
          </p:cNvCxnSpPr>
          <p:nvPr/>
        </p:nvCxnSpPr>
        <p:spPr>
          <a:xfrm flipV="1">
            <a:off x="3927173" y="1855819"/>
            <a:ext cx="1237748" cy="64734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9EDCFCC9-12D1-FF48-872F-B6A04C7FA24B}"/>
              </a:ext>
            </a:extLst>
          </p:cNvPr>
          <p:cNvCxnSpPr>
            <a:cxnSpLocks/>
            <a:endCxn id="4" idx="0"/>
          </p:cNvCxnSpPr>
          <p:nvPr/>
        </p:nvCxnSpPr>
        <p:spPr>
          <a:xfrm rot="10800000" flipV="1">
            <a:off x="3453645" y="1584524"/>
            <a:ext cx="1711277" cy="52131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3A56B2D-7ED4-3545-9025-434327EDAE73}"/>
              </a:ext>
            </a:extLst>
          </p:cNvPr>
          <p:cNvCxnSpPr>
            <a:cxnSpLocks/>
          </p:cNvCxnSpPr>
          <p:nvPr/>
        </p:nvCxnSpPr>
        <p:spPr>
          <a:xfrm>
            <a:off x="3857827" y="2687830"/>
            <a:ext cx="39120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2183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00AC495-82BE-C848-BD32-3BE2A40614B9}"/>
              </a:ext>
            </a:extLst>
          </p:cNvPr>
          <p:cNvSpPr/>
          <p:nvPr/>
        </p:nvSpPr>
        <p:spPr>
          <a:xfrm>
            <a:off x="678094" y="2065106"/>
            <a:ext cx="10859785" cy="237333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14E5C6-8EA9-FE46-AA12-F181318DF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571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Abadi" panose="020B0604020104020204" pitchFamily="34" charset="0"/>
              </a:rPr>
              <a:t>SEKRETARIS DEWAN </a:t>
            </a:r>
          </a:p>
        </p:txBody>
      </p:sp>
    </p:spTree>
    <p:extLst>
      <p:ext uri="{BB962C8B-B14F-4D97-AF65-F5344CB8AC3E}">
        <p14:creationId xmlns:p14="http://schemas.microsoft.com/office/powerpoint/2010/main" val="7619342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859809" y="627797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Ketua</a:t>
            </a:r>
            <a:r>
              <a:rPr lang="en-US" dirty="0"/>
              <a:t> DPRD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BAD327-C389-4544-ABBF-9D447EC31E20}"/>
              </a:ext>
            </a:extLst>
          </p:cNvPr>
          <p:cNvSpPr txBox="1"/>
          <p:nvPr/>
        </p:nvSpPr>
        <p:spPr>
          <a:xfrm>
            <a:off x="10125181" y="4626656"/>
            <a:ext cx="1864761" cy="1785104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aksi</a:t>
            </a:r>
            <a:endParaRPr lang="en-US" sz="1000" dirty="0"/>
          </a:p>
          <a:p>
            <a:r>
              <a:rPr lang="en-US" sz="1000" dirty="0" err="1"/>
              <a:t>dengan</a:t>
            </a:r>
            <a:r>
              <a:rPr lang="en-US" sz="1000" dirty="0"/>
              <a:t> </a:t>
            </a:r>
            <a:r>
              <a:rPr lang="en-US" sz="1000" dirty="0" err="1"/>
              <a:t>fitur</a:t>
            </a:r>
            <a:r>
              <a:rPr lang="en-US" sz="1000" dirty="0"/>
              <a:t> </a:t>
            </a:r>
          </a:p>
          <a:p>
            <a:pPr marL="228600" indent="-228600">
              <a:buAutoNum type="arabicPeriod"/>
            </a:pPr>
            <a:r>
              <a:rPr lang="en-US" sz="1000" dirty="0" err="1"/>
              <a:t>Otorisasi</a:t>
            </a:r>
            <a:r>
              <a:rPr lang="en-US" sz="1000" dirty="0"/>
              <a:t> (</a:t>
            </a:r>
            <a:r>
              <a:rPr lang="en-US" sz="1000" dirty="0" err="1"/>
              <a:t>tanda</a:t>
            </a:r>
            <a:r>
              <a:rPr lang="en-US" sz="1000" dirty="0"/>
              <a:t> </a:t>
            </a:r>
            <a:r>
              <a:rPr lang="en-US" sz="1000" dirty="0" err="1"/>
              <a:t>tangan</a:t>
            </a:r>
            <a:r>
              <a:rPr lang="en-US" sz="1000" dirty="0"/>
              <a:t> digital)</a:t>
            </a:r>
          </a:p>
          <a:p>
            <a:pPr marL="228600" indent="-228600">
              <a:buAutoNum type="arabicPeriod"/>
            </a:pP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(</a:t>
            </a:r>
            <a:r>
              <a:rPr lang="en-US" sz="1000" dirty="0" err="1"/>
              <a:t>dalam</a:t>
            </a:r>
            <a:r>
              <a:rPr lang="en-US" sz="1000" dirty="0"/>
              <a:t> </a:t>
            </a:r>
            <a:r>
              <a:rPr lang="en-US" sz="1000" dirty="0" err="1"/>
              <a:t>bentuk</a:t>
            </a:r>
            <a:r>
              <a:rPr lang="en-US" sz="1000" dirty="0"/>
              <a:t> </a:t>
            </a:r>
            <a:r>
              <a:rPr lang="en-US" sz="1000" dirty="0" err="1"/>
              <a:t>pilihan</a:t>
            </a:r>
            <a:r>
              <a:rPr lang="en-US" sz="1000" dirty="0"/>
              <a:t>) : </a:t>
            </a:r>
          </a:p>
          <a:p>
            <a:pPr marL="685800" lvl="1" indent="-228600">
              <a:buAutoNum type="arabicPeriod"/>
            </a:pPr>
            <a:r>
              <a:rPr lang="en-US" sz="1000" dirty="0"/>
              <a:t>Wakil </a:t>
            </a:r>
            <a:r>
              <a:rPr lang="en-US" sz="1000" dirty="0" err="1"/>
              <a:t>Ketua</a:t>
            </a:r>
            <a:r>
              <a:rPr lang="en-US" sz="1000" dirty="0"/>
              <a:t> DPRD</a:t>
            </a:r>
          </a:p>
          <a:p>
            <a:pPr marL="685800" lvl="1" indent="-228600">
              <a:buAutoNum type="arabicPeriod"/>
            </a:pPr>
            <a:r>
              <a:rPr lang="en-US" sz="1000" dirty="0" err="1"/>
              <a:t>Komisi</a:t>
            </a:r>
            <a:r>
              <a:rPr lang="en-US" sz="1000" dirty="0"/>
              <a:t> – </a:t>
            </a:r>
            <a:r>
              <a:rPr lang="en-US" sz="1000" dirty="0" err="1"/>
              <a:t>Komisi</a:t>
            </a:r>
            <a:r>
              <a:rPr lang="en-US" sz="1000" dirty="0"/>
              <a:t> </a:t>
            </a:r>
          </a:p>
          <a:p>
            <a:pPr marL="685800" lvl="1" indent="-228600">
              <a:buAutoNum type="arabicPeriod"/>
            </a:pPr>
            <a:r>
              <a:rPr lang="en-US" sz="1000" dirty="0"/>
              <a:t>Badan – Badan </a:t>
            </a:r>
          </a:p>
          <a:p>
            <a:pPr marL="685800" lvl="1" indent="-228600">
              <a:buAutoNum type="arabicPeriod"/>
            </a:pPr>
            <a:endParaRPr lang="en-US" sz="1000" dirty="0"/>
          </a:p>
          <a:p>
            <a:pPr marL="228600" indent="-228600">
              <a:buAutoNum type="arabicPeriod"/>
            </a:pPr>
            <a:endParaRPr 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3862359" y="449945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  <a:stCxn id="15" idx="2"/>
          </p:cNvCxnSpPr>
          <p:nvPr/>
        </p:nvCxnSpPr>
        <p:spPr>
          <a:xfrm rot="5400000">
            <a:off x="1779524" y="318941"/>
            <a:ext cx="2070567" cy="313279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3" y="6381307"/>
            <a:ext cx="1414997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</a:t>
            </a:r>
            <a:r>
              <a:rPr lang="en-US" sz="1000" dirty="0" err="1"/>
              <a:t>Ketua</a:t>
            </a:r>
            <a:r>
              <a:rPr lang="en-US" sz="1000" dirty="0"/>
              <a:t> DPRD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1212357" y="6103984"/>
            <a:ext cx="711746" cy="40043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4900049" y="650000"/>
            <a:ext cx="2241537" cy="70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D90ADA30-23AF-4E4C-9DA2-BEF7F7C5CA7C}"/>
              </a:ext>
            </a:extLst>
          </p:cNvPr>
          <p:cNvCxnSpPr>
            <a:stCxn id="10" idx="1"/>
          </p:cNvCxnSpPr>
          <p:nvPr/>
        </p:nvCxnSpPr>
        <p:spPr>
          <a:xfrm rot="10800000">
            <a:off x="8219335" y="4058292"/>
            <a:ext cx="1905847" cy="1460916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91719233-720B-E148-A2DF-2B00A25E05D7}"/>
              </a:ext>
            </a:extLst>
          </p:cNvPr>
          <p:cNvSpPr/>
          <p:nvPr/>
        </p:nvSpPr>
        <p:spPr>
          <a:xfrm>
            <a:off x="8157681" y="3976099"/>
            <a:ext cx="215758" cy="2465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582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859809" y="627797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Ketua</a:t>
            </a:r>
            <a:r>
              <a:rPr lang="en-US" dirty="0"/>
              <a:t> DPRD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3862359" y="449945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keluar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  <a:stCxn id="15" idx="2"/>
          </p:cNvCxnSpPr>
          <p:nvPr/>
        </p:nvCxnSpPr>
        <p:spPr>
          <a:xfrm rot="5400000">
            <a:off x="1779524" y="318941"/>
            <a:ext cx="2070567" cy="313279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4900049" y="650000"/>
            <a:ext cx="2189512" cy="14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089561" y="387997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keluar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yang di </a:t>
            </a:r>
            <a:r>
              <a:rPr lang="en-US" sz="1000" dirty="0" err="1"/>
              <a:t>halaman</a:t>
            </a:r>
            <a:r>
              <a:rPr lang="en-US" sz="1000" dirty="0"/>
              <a:t> TU</a:t>
            </a:r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44444" y="923701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5213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859809" y="627797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Wakil </a:t>
            </a:r>
            <a:r>
              <a:rPr lang="en-US" dirty="0" err="1"/>
              <a:t>Ketua</a:t>
            </a:r>
            <a:r>
              <a:rPr lang="en-US" dirty="0"/>
              <a:t> DPRD I 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4" y="6381307"/>
            <a:ext cx="119924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Wakil </a:t>
            </a:r>
            <a:r>
              <a:rPr lang="en-US" sz="1000" dirty="0" err="1"/>
              <a:t>Ketua</a:t>
            </a:r>
            <a:r>
              <a:rPr lang="en-US" sz="1000" dirty="0"/>
              <a:t> I 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stCxn id="18" idx="1"/>
          </p:cNvCxnSpPr>
          <p:nvPr/>
        </p:nvCxnSpPr>
        <p:spPr>
          <a:xfrm rot="10800000">
            <a:off x="1212356" y="6103984"/>
            <a:ext cx="711749" cy="477378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2226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859809" y="627797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Wakil </a:t>
            </a:r>
            <a:r>
              <a:rPr lang="en-US" dirty="0" err="1"/>
              <a:t>Ketua</a:t>
            </a:r>
            <a:r>
              <a:rPr lang="en-US" dirty="0"/>
              <a:t> DPRD II 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4" y="6381307"/>
            <a:ext cx="119924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Wakil </a:t>
            </a:r>
            <a:r>
              <a:rPr lang="en-US" sz="1000" dirty="0" err="1"/>
              <a:t>Ketua</a:t>
            </a:r>
            <a:r>
              <a:rPr lang="en-US" sz="1000" dirty="0"/>
              <a:t> II 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stCxn id="18" idx="1"/>
          </p:cNvCxnSpPr>
          <p:nvPr/>
        </p:nvCxnSpPr>
        <p:spPr>
          <a:xfrm rot="10800000">
            <a:off x="1212356" y="6103984"/>
            <a:ext cx="711749" cy="477378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5730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859809" y="627797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Wakil </a:t>
            </a:r>
            <a:r>
              <a:rPr lang="en-US" dirty="0" err="1"/>
              <a:t>Ketua</a:t>
            </a:r>
            <a:r>
              <a:rPr lang="en-US" dirty="0"/>
              <a:t> DPRD III 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4" y="6381307"/>
            <a:ext cx="119924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Wakil </a:t>
            </a:r>
            <a:r>
              <a:rPr lang="en-US" sz="1000" dirty="0" err="1"/>
              <a:t>Ketua</a:t>
            </a:r>
            <a:r>
              <a:rPr lang="en-US" sz="1000" dirty="0"/>
              <a:t> III 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stCxn id="18" idx="1"/>
          </p:cNvCxnSpPr>
          <p:nvPr/>
        </p:nvCxnSpPr>
        <p:spPr>
          <a:xfrm rot="10800000">
            <a:off x="1212356" y="6103984"/>
            <a:ext cx="711749" cy="477378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48599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859809" y="627797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Komisi</a:t>
            </a:r>
            <a:r>
              <a:rPr lang="en-US" dirty="0"/>
              <a:t> I 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4" y="6381307"/>
            <a:ext cx="1199240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</a:t>
            </a:r>
            <a:r>
              <a:rPr lang="en-US" sz="1000" dirty="0" err="1"/>
              <a:t>Komisi</a:t>
            </a:r>
            <a:r>
              <a:rPr lang="en-US" sz="1000" dirty="0"/>
              <a:t> I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stCxn id="18" idx="1"/>
          </p:cNvCxnSpPr>
          <p:nvPr/>
        </p:nvCxnSpPr>
        <p:spPr>
          <a:xfrm rot="10800000">
            <a:off x="1212358" y="6103984"/>
            <a:ext cx="711747" cy="40043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24207F7-E67D-1A41-BCD0-55F6FC1A8FB3}"/>
              </a:ext>
            </a:extLst>
          </p:cNvPr>
          <p:cNvSpPr txBox="1"/>
          <p:nvPr/>
        </p:nvSpPr>
        <p:spPr>
          <a:xfrm>
            <a:off x="9625798" y="4936624"/>
            <a:ext cx="10376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F299B07C-2B67-C347-B043-5C8C85C83C8E}"/>
              </a:ext>
            </a:extLst>
          </p:cNvPr>
          <p:cNvCxnSpPr>
            <a:stCxn id="16" idx="1"/>
          </p:cNvCxnSpPr>
          <p:nvPr/>
        </p:nvCxnSpPr>
        <p:spPr>
          <a:xfrm rot="10800000">
            <a:off x="6739854" y="3893913"/>
            <a:ext cx="2885945" cy="13966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0967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859809" y="627797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Komisi</a:t>
            </a:r>
            <a:r>
              <a:rPr lang="en-US" dirty="0"/>
              <a:t> II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4" y="6381307"/>
            <a:ext cx="1497190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</a:t>
            </a:r>
            <a:r>
              <a:rPr lang="en-US" sz="1000" dirty="0" err="1"/>
              <a:t>Komisi</a:t>
            </a:r>
            <a:r>
              <a:rPr lang="en-US" sz="1000" dirty="0"/>
              <a:t> II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1212366" y="6103984"/>
            <a:ext cx="711739" cy="40043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EBD4A52-DFCC-D14F-81D2-4AAFBAA08DD4}"/>
              </a:ext>
            </a:extLst>
          </p:cNvPr>
          <p:cNvSpPr txBox="1"/>
          <p:nvPr/>
        </p:nvSpPr>
        <p:spPr>
          <a:xfrm>
            <a:off x="9625798" y="4936624"/>
            <a:ext cx="10376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C87A58AF-371B-964E-9262-9A9F85A9E7F4}"/>
              </a:ext>
            </a:extLst>
          </p:cNvPr>
          <p:cNvCxnSpPr>
            <a:stCxn id="22" idx="1"/>
          </p:cNvCxnSpPr>
          <p:nvPr/>
        </p:nvCxnSpPr>
        <p:spPr>
          <a:xfrm rot="10800000">
            <a:off x="6739854" y="3893913"/>
            <a:ext cx="2885945" cy="13966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8645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859809" y="627797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Komisi</a:t>
            </a:r>
            <a:r>
              <a:rPr lang="en-US" dirty="0"/>
              <a:t> III 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4" y="6381307"/>
            <a:ext cx="1353352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</a:t>
            </a:r>
            <a:r>
              <a:rPr lang="en-US" sz="1000" dirty="0" err="1"/>
              <a:t>Komisi</a:t>
            </a:r>
            <a:r>
              <a:rPr lang="en-US" sz="1000" dirty="0"/>
              <a:t> III 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1212366" y="6103984"/>
            <a:ext cx="711739" cy="40043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91E002E-AD94-6948-9B52-D746BD3F1275}"/>
              </a:ext>
            </a:extLst>
          </p:cNvPr>
          <p:cNvSpPr txBox="1"/>
          <p:nvPr/>
        </p:nvSpPr>
        <p:spPr>
          <a:xfrm>
            <a:off x="9625798" y="4936624"/>
            <a:ext cx="10376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2D5124D3-BC5A-4A4E-B6C6-24259751076C}"/>
              </a:ext>
            </a:extLst>
          </p:cNvPr>
          <p:cNvCxnSpPr>
            <a:stCxn id="22" idx="1"/>
          </p:cNvCxnSpPr>
          <p:nvPr/>
        </p:nvCxnSpPr>
        <p:spPr>
          <a:xfrm rot="10800000">
            <a:off x="6739854" y="3893913"/>
            <a:ext cx="2885945" cy="13966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486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859809" y="627797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Komisi</a:t>
            </a:r>
            <a:r>
              <a:rPr lang="en-US" dirty="0"/>
              <a:t> IV </a:t>
            </a:r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4" y="6381307"/>
            <a:ext cx="1353352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</a:t>
            </a:r>
            <a:r>
              <a:rPr lang="en-US" sz="1000" dirty="0" err="1"/>
              <a:t>Komisi</a:t>
            </a:r>
            <a:r>
              <a:rPr lang="en-US" sz="1000" dirty="0"/>
              <a:t> IV 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1212366" y="6103984"/>
            <a:ext cx="711739" cy="40043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47431ED-36B2-0A4A-9DE2-A08BBFED1000}"/>
              </a:ext>
            </a:extLst>
          </p:cNvPr>
          <p:cNvSpPr txBox="1"/>
          <p:nvPr/>
        </p:nvSpPr>
        <p:spPr>
          <a:xfrm>
            <a:off x="9625798" y="4936624"/>
            <a:ext cx="10376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2A67520-7B21-0443-8F76-383F6398CED1}"/>
              </a:ext>
            </a:extLst>
          </p:cNvPr>
          <p:cNvCxnSpPr>
            <a:stCxn id="16" idx="1"/>
          </p:cNvCxnSpPr>
          <p:nvPr/>
        </p:nvCxnSpPr>
        <p:spPr>
          <a:xfrm rot="10800000">
            <a:off x="6739854" y="3893913"/>
            <a:ext cx="2885945" cy="13966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7153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770337" y="661359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Badan </a:t>
            </a:r>
            <a:r>
              <a:rPr lang="en-US" dirty="0" err="1"/>
              <a:t>Anggaran</a:t>
            </a:r>
            <a:endParaRPr lang="en-US" dirty="0"/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3" y="6381307"/>
            <a:ext cx="1641029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Badan </a:t>
            </a:r>
            <a:r>
              <a:rPr lang="en-US" sz="1000" dirty="0" err="1"/>
              <a:t>Anggaran</a:t>
            </a:r>
            <a:endParaRPr lang="en-US" sz="1000" dirty="0"/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1212369" y="6103984"/>
            <a:ext cx="711734" cy="40043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47431ED-36B2-0A4A-9DE2-A08BBFED1000}"/>
              </a:ext>
            </a:extLst>
          </p:cNvPr>
          <p:cNvSpPr txBox="1"/>
          <p:nvPr/>
        </p:nvSpPr>
        <p:spPr>
          <a:xfrm>
            <a:off x="9625798" y="4936624"/>
            <a:ext cx="10376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2A67520-7B21-0443-8F76-383F6398CED1}"/>
              </a:ext>
            </a:extLst>
          </p:cNvPr>
          <p:cNvCxnSpPr>
            <a:stCxn id="16" idx="1"/>
          </p:cNvCxnSpPr>
          <p:nvPr/>
        </p:nvCxnSpPr>
        <p:spPr>
          <a:xfrm rot="10800000">
            <a:off x="6739854" y="3893913"/>
            <a:ext cx="2885945" cy="13966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180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B068E-82BA-9E44-B6DA-3E05695AC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Fitur 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digital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427653-3748-5348-A530-E36D619D753A}"/>
              </a:ext>
            </a:extLst>
          </p:cNvPr>
          <p:cNvSpPr txBox="1"/>
          <p:nvPr/>
        </p:nvSpPr>
        <p:spPr>
          <a:xfrm>
            <a:off x="1403279" y="1536174"/>
            <a:ext cx="710971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1600" dirty="0" err="1"/>
              <a:t>Sekretaris</a:t>
            </a:r>
            <a:r>
              <a:rPr lang="en-US" sz="1600" dirty="0"/>
              <a:t> dewan </a:t>
            </a:r>
            <a:r>
              <a:rPr lang="en-US" sz="1600" dirty="0" err="1"/>
              <a:t>menerima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masuk</a:t>
            </a:r>
            <a:r>
              <a:rPr lang="en-US" sz="1600" dirty="0"/>
              <a:t> dan </a:t>
            </a:r>
            <a:r>
              <a:rPr lang="en-US" sz="1600" dirty="0" err="1"/>
              <a:t>memverifikasi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keluar</a:t>
            </a:r>
            <a:endParaRPr lang="en-US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 err="1"/>
              <a:t>Dalam</a:t>
            </a:r>
            <a:r>
              <a:rPr lang="en-US" sz="1600" dirty="0"/>
              <a:t> dashboard </a:t>
            </a:r>
            <a:r>
              <a:rPr lang="en-US" sz="1600" dirty="0" err="1"/>
              <a:t>Sekretaris</a:t>
            </a:r>
            <a:r>
              <a:rPr lang="en-US" sz="1600" dirty="0"/>
              <a:t> Dewan </a:t>
            </a:r>
            <a:r>
              <a:rPr lang="en-US" sz="1600" dirty="0" err="1"/>
              <a:t>terdapat</a:t>
            </a:r>
            <a:r>
              <a:rPr lang="en-US" sz="1600" dirty="0"/>
              <a:t> Surat </a:t>
            </a:r>
            <a:r>
              <a:rPr lang="en-US" sz="1600" dirty="0" err="1"/>
              <a:t>Masuk</a:t>
            </a:r>
            <a:r>
              <a:rPr lang="en-US" sz="1600" dirty="0"/>
              <a:t> (internal &amp; </a:t>
            </a:r>
            <a:r>
              <a:rPr lang="en-US" sz="1600" dirty="0" err="1"/>
              <a:t>eksternal</a:t>
            </a:r>
            <a:r>
              <a:rPr lang="en-US" sz="1600" dirty="0"/>
              <a:t>) dan </a:t>
            </a:r>
            <a:r>
              <a:rPr lang="en-US" sz="1600" dirty="0" err="1"/>
              <a:t>surat</a:t>
            </a:r>
            <a:r>
              <a:rPr lang="en-US" sz="1600" dirty="0"/>
              <a:t> </a:t>
            </a:r>
            <a:r>
              <a:rPr lang="en-US" sz="1600" dirty="0" err="1"/>
              <a:t>keluar</a:t>
            </a:r>
            <a:endParaRPr lang="en-US" sz="16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/>
              <a:t>Surat </a:t>
            </a:r>
            <a:r>
              <a:rPr lang="en-US" sz="1600" dirty="0" err="1"/>
              <a:t>keluar</a:t>
            </a:r>
            <a:r>
              <a:rPr lang="en-US" sz="1600" dirty="0"/>
              <a:t>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dibuat</a:t>
            </a:r>
            <a:r>
              <a:rPr lang="en-US" sz="1600" dirty="0"/>
              <a:t> oleh </a:t>
            </a:r>
            <a:r>
              <a:rPr lang="en-US" sz="1600" dirty="0" err="1"/>
              <a:t>Sekretaris</a:t>
            </a:r>
            <a:r>
              <a:rPr lang="en-US" sz="1600" dirty="0"/>
              <a:t> Dewan </a:t>
            </a:r>
            <a:r>
              <a:rPr lang="en-US" sz="1600" dirty="0" err="1"/>
              <a:t>adalah</a:t>
            </a:r>
            <a:r>
              <a:rPr lang="en-US" sz="1600" dirty="0"/>
              <a:t> : 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/>
              <a:t>Surat </a:t>
            </a:r>
            <a:r>
              <a:rPr lang="en-US" sz="1600" dirty="0" err="1"/>
              <a:t>perintah</a:t>
            </a:r>
            <a:r>
              <a:rPr lang="en-US" sz="1600" dirty="0"/>
              <a:t> </a:t>
            </a:r>
            <a:r>
              <a:rPr lang="en-US" sz="1600" dirty="0" err="1"/>
              <a:t>tugas</a:t>
            </a:r>
            <a:r>
              <a:rPr lang="en-US" sz="1600" dirty="0"/>
              <a:t> 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/>
              <a:t>Surat </a:t>
            </a:r>
            <a:r>
              <a:rPr lang="en-US" sz="1600" dirty="0" err="1"/>
              <a:t>Undangan</a:t>
            </a:r>
            <a:endParaRPr lang="en-US" sz="160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/>
              <a:t>Surat </a:t>
            </a:r>
            <a:r>
              <a:rPr lang="en-US" sz="1600" dirty="0" err="1"/>
              <a:t>Pemberitahuan</a:t>
            </a:r>
            <a:r>
              <a:rPr lang="en-US" sz="1600" dirty="0"/>
              <a:t> 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/>
              <a:t>Surat </a:t>
            </a:r>
            <a:r>
              <a:rPr lang="en-US" sz="1600" dirty="0" err="1"/>
              <a:t>Pemberitahuan</a:t>
            </a:r>
            <a:r>
              <a:rPr lang="en-US" sz="1600" dirty="0"/>
              <a:t> </a:t>
            </a:r>
            <a:r>
              <a:rPr lang="en-US" sz="1600" dirty="0" err="1"/>
              <a:t>kunjungan</a:t>
            </a:r>
            <a:r>
              <a:rPr lang="en-US" sz="1600" dirty="0"/>
              <a:t> </a:t>
            </a:r>
            <a:r>
              <a:rPr lang="en-US" sz="1600" dirty="0" err="1"/>
              <a:t>kerja</a:t>
            </a:r>
            <a:endParaRPr lang="en-US" sz="160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/>
              <a:t>Surat </a:t>
            </a:r>
            <a:r>
              <a:rPr lang="en-US" sz="1600" dirty="0" err="1"/>
              <a:t>pengawasan</a:t>
            </a:r>
            <a:r>
              <a:rPr lang="en-US" sz="1600" dirty="0"/>
              <a:t> 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/>
              <a:t>Surat </a:t>
            </a:r>
            <a:r>
              <a:rPr lang="en-US" sz="1600" dirty="0" err="1"/>
              <a:t>Tugas</a:t>
            </a:r>
            <a:r>
              <a:rPr lang="en-US" sz="1600" dirty="0"/>
              <a:t> </a:t>
            </a:r>
            <a:r>
              <a:rPr lang="en-US" sz="1600" dirty="0" err="1"/>
              <a:t>Sekretariat</a:t>
            </a:r>
            <a:endParaRPr lang="en-US" sz="160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/>
              <a:t>Surat Lain – lain </a:t>
            </a:r>
          </a:p>
          <a:p>
            <a:pPr marL="317500" lvl="1" indent="-317500">
              <a:buFont typeface="Wingdings" pitchFamily="2" charset="2"/>
              <a:buChar char="Ø"/>
            </a:pPr>
            <a:r>
              <a:rPr lang="en-US" sz="1600" dirty="0" err="1"/>
              <a:t>Sekretaris</a:t>
            </a:r>
            <a:r>
              <a:rPr lang="en-US" sz="1600" dirty="0"/>
              <a:t> Dewan </a:t>
            </a:r>
            <a:r>
              <a:rPr lang="en-US" sz="1600" dirty="0" err="1"/>
              <a:t>melakukan</a:t>
            </a:r>
            <a:r>
              <a:rPr lang="en-US" sz="1600" dirty="0"/>
              <a:t> </a:t>
            </a:r>
            <a:r>
              <a:rPr lang="en-US" sz="1600" dirty="0" err="1"/>
              <a:t>otorisasi</a:t>
            </a:r>
            <a:r>
              <a:rPr lang="en-US" sz="1600" dirty="0"/>
              <a:t> dan </a:t>
            </a:r>
            <a:r>
              <a:rPr lang="en-US" sz="1600" dirty="0" err="1"/>
              <a:t>verifikasi</a:t>
            </a:r>
            <a:r>
              <a:rPr lang="en-US" sz="1600" dirty="0"/>
              <a:t> </a:t>
            </a:r>
            <a:r>
              <a:rPr lang="en-US" sz="1600" dirty="0" err="1"/>
              <a:t>terhadap</a:t>
            </a:r>
            <a:r>
              <a:rPr lang="en-US" sz="1600" dirty="0"/>
              <a:t> </a:t>
            </a:r>
            <a:r>
              <a:rPr lang="en-US" sz="1600" dirty="0" err="1"/>
              <a:t>semua</a:t>
            </a:r>
            <a:r>
              <a:rPr lang="en-US" sz="1600" dirty="0"/>
              <a:t> </a:t>
            </a:r>
            <a:r>
              <a:rPr lang="en-US" sz="1600" dirty="0" err="1"/>
              <a:t>surat</a:t>
            </a:r>
            <a:r>
              <a:rPr lang="en-US" sz="1600" dirty="0"/>
              <a:t> yang </a:t>
            </a:r>
            <a:r>
              <a:rPr lang="en-US" sz="1600" dirty="0" err="1"/>
              <a:t>masuk</a:t>
            </a:r>
            <a:r>
              <a:rPr lang="en-US" sz="1600" dirty="0"/>
              <a:t> dan </a:t>
            </a:r>
            <a:r>
              <a:rPr lang="en-US" sz="1600" dirty="0" err="1"/>
              <a:t>keluar</a:t>
            </a:r>
            <a:endParaRPr lang="en-US" sz="1600" dirty="0"/>
          </a:p>
          <a:p>
            <a:pPr marL="317500" lvl="1" indent="-317500">
              <a:buFont typeface="Wingdings" pitchFamily="2" charset="2"/>
              <a:buChar char="Ø"/>
            </a:pPr>
            <a:r>
              <a:rPr lang="en-US" sz="1600" dirty="0" err="1"/>
              <a:t>Sekretaris</a:t>
            </a:r>
            <a:r>
              <a:rPr lang="en-US" sz="1600" dirty="0"/>
              <a:t> dewan </a:t>
            </a:r>
            <a:r>
              <a:rPr lang="en-US" sz="1600" dirty="0" err="1"/>
              <a:t>memiliki</a:t>
            </a:r>
            <a:r>
              <a:rPr lang="en-US" sz="1600" dirty="0"/>
              <a:t> </a:t>
            </a:r>
            <a:r>
              <a:rPr lang="en-US" sz="1600" dirty="0" err="1"/>
              <a:t>fitur</a:t>
            </a:r>
            <a:r>
              <a:rPr lang="en-US" sz="1600" dirty="0"/>
              <a:t> mobile yang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melakukan</a:t>
            </a:r>
            <a:r>
              <a:rPr lang="en-US" sz="1600" dirty="0"/>
              <a:t> </a:t>
            </a:r>
            <a:r>
              <a:rPr lang="en-US" sz="1600" dirty="0" err="1"/>
              <a:t>otorisasi</a:t>
            </a:r>
            <a:r>
              <a:rPr lang="en-US" sz="1600" dirty="0"/>
              <a:t>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tanda</a:t>
            </a:r>
            <a:r>
              <a:rPr lang="en-US" sz="1600" dirty="0"/>
              <a:t> </a:t>
            </a:r>
            <a:r>
              <a:rPr lang="en-US" sz="1600" dirty="0" err="1"/>
              <a:t>tangan</a:t>
            </a:r>
            <a:r>
              <a:rPr lang="en-US" sz="1600" dirty="0"/>
              <a:t> digital </a:t>
            </a:r>
            <a:r>
              <a:rPr lang="en-US" sz="1600" dirty="0" err="1"/>
              <a:t>atau</a:t>
            </a:r>
            <a:r>
              <a:rPr lang="en-US" sz="1600" dirty="0"/>
              <a:t> </a:t>
            </a:r>
            <a:r>
              <a:rPr lang="en-US" sz="1600" dirty="0" err="1"/>
              <a:t>paraf</a:t>
            </a:r>
            <a:r>
              <a:rPr lang="en-US" sz="1600" dirty="0"/>
              <a:t> digital</a:t>
            </a:r>
          </a:p>
          <a:p>
            <a:pPr marL="317500" lvl="1" indent="-317500">
              <a:buFont typeface="Wingdings" pitchFamily="2" charset="2"/>
              <a:buChar char="Ø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410061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770337" y="661359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Badan </a:t>
            </a:r>
            <a:r>
              <a:rPr lang="en-US" dirty="0" err="1"/>
              <a:t>Musyawarah</a:t>
            </a:r>
            <a:endParaRPr lang="en-US" dirty="0"/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3" y="6381307"/>
            <a:ext cx="1805416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Badan </a:t>
            </a:r>
            <a:r>
              <a:rPr lang="en-US" sz="1000" dirty="0" err="1"/>
              <a:t>Musyawarah</a:t>
            </a:r>
            <a:endParaRPr lang="en-US" sz="1000" dirty="0"/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1212369" y="6103984"/>
            <a:ext cx="711734" cy="40043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47431ED-36B2-0A4A-9DE2-A08BBFED1000}"/>
              </a:ext>
            </a:extLst>
          </p:cNvPr>
          <p:cNvSpPr txBox="1"/>
          <p:nvPr/>
        </p:nvSpPr>
        <p:spPr>
          <a:xfrm>
            <a:off x="9625798" y="4936624"/>
            <a:ext cx="10376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2A67520-7B21-0443-8F76-383F6398CED1}"/>
              </a:ext>
            </a:extLst>
          </p:cNvPr>
          <p:cNvCxnSpPr>
            <a:stCxn id="16" idx="1"/>
          </p:cNvCxnSpPr>
          <p:nvPr/>
        </p:nvCxnSpPr>
        <p:spPr>
          <a:xfrm rot="10800000">
            <a:off x="6739854" y="3893913"/>
            <a:ext cx="2885945" cy="13966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88592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770337" y="661359"/>
            <a:ext cx="316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Badan </a:t>
            </a:r>
            <a:r>
              <a:rPr lang="en-US" dirty="0" err="1"/>
              <a:t>Kehormatan</a:t>
            </a:r>
            <a:endParaRPr lang="en-US" dirty="0"/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3" y="6381307"/>
            <a:ext cx="1805416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Badan </a:t>
            </a:r>
            <a:r>
              <a:rPr lang="en-US" sz="1000" dirty="0" err="1"/>
              <a:t>kehormatan</a:t>
            </a:r>
            <a:endParaRPr lang="en-US" sz="1000" dirty="0"/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1212369" y="6103984"/>
            <a:ext cx="711734" cy="40043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47431ED-36B2-0A4A-9DE2-A08BBFED1000}"/>
              </a:ext>
            </a:extLst>
          </p:cNvPr>
          <p:cNvSpPr txBox="1"/>
          <p:nvPr/>
        </p:nvSpPr>
        <p:spPr>
          <a:xfrm>
            <a:off x="9625798" y="4936624"/>
            <a:ext cx="10376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2A67520-7B21-0443-8F76-383F6398CED1}"/>
              </a:ext>
            </a:extLst>
          </p:cNvPr>
          <p:cNvCxnSpPr>
            <a:stCxn id="16" idx="1"/>
          </p:cNvCxnSpPr>
          <p:nvPr/>
        </p:nvCxnSpPr>
        <p:spPr>
          <a:xfrm rot="10800000">
            <a:off x="6739854" y="3893913"/>
            <a:ext cx="2885945" cy="13966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3546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0B0D00-B686-234D-8EDB-83547420245A}"/>
              </a:ext>
            </a:extLst>
          </p:cNvPr>
          <p:cNvSpPr txBox="1"/>
          <p:nvPr/>
        </p:nvSpPr>
        <p:spPr>
          <a:xfrm>
            <a:off x="672444" y="349404"/>
            <a:ext cx="3924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Pembentukan</a:t>
            </a:r>
            <a:r>
              <a:rPr lang="en-US" dirty="0"/>
              <a:t> </a:t>
            </a:r>
            <a:r>
              <a:rPr lang="en-US" dirty="0" err="1"/>
              <a:t>peraturan</a:t>
            </a:r>
            <a:r>
              <a:rPr lang="en-US" dirty="0"/>
              <a:t> </a:t>
            </a:r>
            <a:r>
              <a:rPr lang="en-US" dirty="0" err="1"/>
              <a:t>daerah</a:t>
            </a:r>
            <a:endParaRPr lang="en-US" dirty="0"/>
          </a:p>
        </p:txBody>
      </p:sp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0DDF6D2-37F3-6B47-AEC7-B8AF37892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09" y="1270717"/>
            <a:ext cx="7636195" cy="49594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DFB1F-0CBC-1842-B96C-F32005045F77}"/>
              </a:ext>
            </a:extLst>
          </p:cNvPr>
          <p:cNvSpPr txBox="1"/>
          <p:nvPr/>
        </p:nvSpPr>
        <p:spPr>
          <a:xfrm>
            <a:off x="9891968" y="541070"/>
            <a:ext cx="10376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status </a:t>
            </a:r>
            <a:r>
              <a:rPr lang="en-US" sz="1000" dirty="0" err="1"/>
              <a:t>sesudah</a:t>
            </a:r>
            <a:r>
              <a:rPr lang="en-US" sz="1000" dirty="0"/>
              <a:t> </a:t>
            </a:r>
            <a:r>
              <a:rPr lang="en-US" sz="1000" dirty="0" err="1"/>
              <a:t>perihal</a:t>
            </a:r>
            <a:endParaRPr lang="en-US" sz="1000" dirty="0"/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DAF2422A-E218-8144-9820-67947DAE4911}"/>
              </a:ext>
            </a:extLst>
          </p:cNvPr>
          <p:cNvCxnSpPr>
            <a:cxnSpLocks/>
            <a:stCxn id="2" idx="1"/>
            <a:endCxn id="9" idx="6"/>
          </p:cNvCxnSpPr>
          <p:nvPr/>
        </p:nvCxnSpPr>
        <p:spPr>
          <a:xfrm rot="10800000" flipV="1">
            <a:off x="6010382" y="818069"/>
            <a:ext cx="3881586" cy="3158030"/>
          </a:xfrm>
          <a:prstGeom prst="bentConnector3">
            <a:avLst>
              <a:gd name="adj1" fmla="val 10297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8129CE5-95CA-184E-8F06-489AD68568CC}"/>
              </a:ext>
            </a:extLst>
          </p:cNvPr>
          <p:cNvSpPr/>
          <p:nvPr/>
        </p:nvSpPr>
        <p:spPr>
          <a:xfrm>
            <a:off x="5856270" y="3893906"/>
            <a:ext cx="154112" cy="16438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46ABD9-94B2-AC4C-A08D-0D20EBC85D0E}"/>
              </a:ext>
            </a:extLst>
          </p:cNvPr>
          <p:cNvSpPr txBox="1"/>
          <p:nvPr/>
        </p:nvSpPr>
        <p:spPr>
          <a:xfrm>
            <a:off x="5000913" y="504329"/>
            <a:ext cx="10376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endParaRPr lang="en-US" sz="1000" dirty="0"/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8FF79C5A-26D9-2041-9E45-EB4F5CA7501D}"/>
              </a:ext>
            </a:extLst>
          </p:cNvPr>
          <p:cNvCxnSpPr>
            <a:cxnSpLocks/>
          </p:cNvCxnSpPr>
          <p:nvPr/>
        </p:nvCxnSpPr>
        <p:spPr>
          <a:xfrm rot="5400000">
            <a:off x="2430667" y="-172499"/>
            <a:ext cx="2070567" cy="410761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A8834D5-9E0D-2144-9C0A-83BC8BC367FF}"/>
              </a:ext>
            </a:extLst>
          </p:cNvPr>
          <p:cNvSpPr txBox="1"/>
          <p:nvPr/>
        </p:nvSpPr>
        <p:spPr>
          <a:xfrm>
            <a:off x="1924102" y="6381307"/>
            <a:ext cx="2771187" cy="24622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jadi</a:t>
            </a:r>
            <a:r>
              <a:rPr lang="en-US" sz="1000" dirty="0"/>
              <a:t> Badan </a:t>
            </a:r>
            <a:r>
              <a:rPr lang="en-US" sz="1000" dirty="0" err="1"/>
              <a:t>Pembentukan</a:t>
            </a:r>
            <a:r>
              <a:rPr lang="en-US" sz="1000" dirty="0"/>
              <a:t> </a:t>
            </a:r>
            <a:r>
              <a:rPr lang="en-US" sz="1000" dirty="0" err="1"/>
              <a:t>peraturan</a:t>
            </a:r>
            <a:r>
              <a:rPr lang="en-US" sz="1000" dirty="0"/>
              <a:t> </a:t>
            </a:r>
            <a:r>
              <a:rPr lang="en-US" sz="1000" dirty="0" err="1"/>
              <a:t>daerah</a:t>
            </a:r>
            <a:r>
              <a:rPr lang="en-US" sz="1000" dirty="0"/>
              <a:t> 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90D85E6-3F6E-5E43-AC5F-2BB3B49D9F4A}"/>
              </a:ext>
            </a:extLst>
          </p:cNvPr>
          <p:cNvCxnSpPr>
            <a:cxnSpLocks/>
            <a:stCxn id="18" idx="1"/>
          </p:cNvCxnSpPr>
          <p:nvPr/>
        </p:nvCxnSpPr>
        <p:spPr>
          <a:xfrm rot="10800000">
            <a:off x="1212374" y="6103984"/>
            <a:ext cx="711729" cy="400434"/>
          </a:xfrm>
          <a:prstGeom prst="bentConnector3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C24C33-B9C7-AC48-ABD3-181AD32C9560}"/>
              </a:ext>
            </a:extLst>
          </p:cNvPr>
          <p:cNvCxnSpPr>
            <a:cxnSpLocks/>
            <a:stCxn id="15" idx="3"/>
            <a:endCxn id="26" idx="1"/>
          </p:cNvCxnSpPr>
          <p:nvPr/>
        </p:nvCxnSpPr>
        <p:spPr>
          <a:xfrm>
            <a:off x="6038603" y="704384"/>
            <a:ext cx="1102983" cy="15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0B18773-EA7E-CD4D-9648-2E4078594717}"/>
              </a:ext>
            </a:extLst>
          </p:cNvPr>
          <p:cNvSpPr txBox="1"/>
          <p:nvPr/>
        </p:nvSpPr>
        <p:spPr>
          <a:xfrm>
            <a:off x="7141586" y="443131"/>
            <a:ext cx="1354418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Tampilan</a:t>
            </a:r>
            <a:r>
              <a:rPr lang="en-US" sz="1000" dirty="0"/>
              <a:t> </a:t>
            </a:r>
            <a:r>
              <a:rPr lang="en-US" sz="1000" dirty="0" err="1"/>
              <a:t>halaman</a:t>
            </a:r>
            <a:r>
              <a:rPr lang="en-US" sz="1000" dirty="0"/>
              <a:t>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</a:t>
            </a:r>
            <a:r>
              <a:rPr lang="en-US" sz="1000" dirty="0" err="1"/>
              <a:t>tabel</a:t>
            </a:r>
            <a:r>
              <a:rPr lang="en-US" sz="1000" dirty="0"/>
              <a:t> </a:t>
            </a:r>
            <a:r>
              <a:rPr lang="en-US" sz="1000" dirty="0" err="1"/>
              <a:t>dibawah</a:t>
            </a:r>
            <a:r>
              <a:rPr lang="en-US" sz="1000" dirty="0"/>
              <a:t> </a:t>
            </a:r>
            <a:r>
              <a:rPr lang="en-US" sz="1000" dirty="0" err="1"/>
              <a:t>ini</a:t>
            </a:r>
            <a:endParaRPr lang="en-US" sz="1000" dirty="0"/>
          </a:p>
        </p:txBody>
      </p: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2C1AA27E-FA4A-6D46-A32B-93E1B576890A}"/>
              </a:ext>
            </a:extLst>
          </p:cNvPr>
          <p:cNvCxnSpPr>
            <a:stCxn id="26" idx="2"/>
          </p:cNvCxnSpPr>
          <p:nvPr/>
        </p:nvCxnSpPr>
        <p:spPr>
          <a:xfrm rot="5400000">
            <a:off x="5196469" y="978835"/>
            <a:ext cx="2604032" cy="2640620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9ED4160-6275-F744-9EA7-1B4A865986D8}"/>
              </a:ext>
            </a:extLst>
          </p:cNvPr>
          <p:cNvSpPr txBox="1"/>
          <p:nvPr/>
        </p:nvSpPr>
        <p:spPr>
          <a:xfrm>
            <a:off x="3123344" y="5213623"/>
            <a:ext cx="729465" cy="25222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endParaRPr lang="en-US" sz="1000" dirty="0"/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F8FC9A29-E176-D245-8C5C-EE82AB4F9AD4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>
            <a:off x="1398168" y="3511784"/>
            <a:ext cx="1725177" cy="182795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47431ED-36B2-0A4A-9DE2-A08BBFED1000}"/>
              </a:ext>
            </a:extLst>
          </p:cNvPr>
          <p:cNvSpPr txBox="1"/>
          <p:nvPr/>
        </p:nvSpPr>
        <p:spPr>
          <a:xfrm>
            <a:off x="9625798" y="4936624"/>
            <a:ext cx="1037690" cy="70788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Hilangkan</a:t>
            </a:r>
            <a:r>
              <a:rPr lang="en-US" sz="1000" dirty="0"/>
              <a:t> </a:t>
            </a:r>
            <a:r>
              <a:rPr lang="en-US" sz="1000" dirty="0" err="1"/>
              <a:t>kolom</a:t>
            </a:r>
            <a:r>
              <a:rPr lang="en-US" sz="1000" dirty="0"/>
              <a:t> </a:t>
            </a:r>
            <a:r>
              <a:rPr lang="en-US" sz="1000" dirty="0" err="1"/>
              <a:t>diteruskan</a:t>
            </a:r>
            <a:r>
              <a:rPr lang="en-US" sz="1000" dirty="0"/>
              <a:t> </a:t>
            </a:r>
            <a:r>
              <a:rPr lang="en-US" sz="1000" dirty="0" err="1"/>
              <a:t>kepada</a:t>
            </a:r>
            <a:r>
              <a:rPr lang="en-US" sz="1000" dirty="0"/>
              <a:t> 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52A67520-7B21-0443-8F76-383F6398CED1}"/>
              </a:ext>
            </a:extLst>
          </p:cNvPr>
          <p:cNvCxnSpPr>
            <a:stCxn id="16" idx="1"/>
          </p:cNvCxnSpPr>
          <p:nvPr/>
        </p:nvCxnSpPr>
        <p:spPr>
          <a:xfrm rot="10800000">
            <a:off x="6739854" y="3893913"/>
            <a:ext cx="2885945" cy="139665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1511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024E2-7635-024A-829C-308E20849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Jenis</a:t>
            </a:r>
            <a:r>
              <a:rPr lang="en-US" dirty="0"/>
              <a:t> Surat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E8016-CB3F-2547-A6FD-E71488E18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Surat </a:t>
            </a:r>
            <a:r>
              <a:rPr lang="en-US" dirty="0" err="1"/>
              <a:t>Undangan</a:t>
            </a:r>
            <a:endParaRPr lang="en-US" dirty="0"/>
          </a:p>
          <a:p>
            <a:r>
              <a:rPr lang="en-US" dirty="0"/>
              <a:t>Surat </a:t>
            </a:r>
            <a:r>
              <a:rPr lang="en-US" dirty="0" err="1"/>
              <a:t>Pemberitahuan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Surat </a:t>
            </a:r>
            <a:r>
              <a:rPr lang="en-US" dirty="0" err="1"/>
              <a:t>Pemberitahuan</a:t>
            </a:r>
            <a:r>
              <a:rPr lang="en-US" dirty="0"/>
              <a:t> </a:t>
            </a:r>
            <a:r>
              <a:rPr lang="en-US" dirty="0" err="1"/>
              <a:t>kunjungan</a:t>
            </a:r>
            <a:r>
              <a:rPr lang="en-US" dirty="0"/>
              <a:t> </a:t>
            </a:r>
            <a:r>
              <a:rPr lang="en-US" dirty="0" err="1"/>
              <a:t>kerja</a:t>
            </a:r>
            <a:endParaRPr lang="en-US" dirty="0"/>
          </a:p>
          <a:p>
            <a:pPr lvl="1"/>
            <a:r>
              <a:rPr lang="en-US" dirty="0"/>
              <a:t>Surat </a:t>
            </a:r>
            <a:r>
              <a:rPr lang="en-US" dirty="0" err="1"/>
              <a:t>pengawasan</a:t>
            </a:r>
            <a:r>
              <a:rPr lang="en-US" dirty="0"/>
              <a:t> </a:t>
            </a:r>
          </a:p>
          <a:p>
            <a:r>
              <a:rPr lang="en-US" dirty="0"/>
              <a:t>Surat </a:t>
            </a:r>
            <a:r>
              <a:rPr lang="en-US" dirty="0" err="1"/>
              <a:t>Tugas</a:t>
            </a:r>
            <a:r>
              <a:rPr lang="en-US" dirty="0"/>
              <a:t> Dewan</a:t>
            </a:r>
          </a:p>
          <a:p>
            <a:r>
              <a:rPr lang="en-US" dirty="0"/>
              <a:t>Surat </a:t>
            </a:r>
            <a:r>
              <a:rPr lang="en-US" dirty="0" err="1"/>
              <a:t>Tugas</a:t>
            </a:r>
            <a:r>
              <a:rPr lang="en-US" dirty="0"/>
              <a:t> </a:t>
            </a:r>
            <a:r>
              <a:rPr lang="en-US" dirty="0" err="1"/>
              <a:t>Sekretariat</a:t>
            </a:r>
            <a:endParaRPr lang="en-US" dirty="0"/>
          </a:p>
          <a:p>
            <a:r>
              <a:rPr lang="en-US" dirty="0"/>
              <a:t>Surat Lain – lain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0999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F5183F75-DA29-934D-A8B2-A23C42E6850D}"/>
              </a:ext>
            </a:extLst>
          </p:cNvPr>
          <p:cNvSpPr/>
          <p:nvPr/>
        </p:nvSpPr>
        <p:spPr>
          <a:xfrm>
            <a:off x="3178628" y="2188029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2A083-D618-904A-A0DA-1C0A52AB40FC}"/>
              </a:ext>
            </a:extLst>
          </p:cNvPr>
          <p:cNvSpPr txBox="1"/>
          <p:nvPr/>
        </p:nvSpPr>
        <p:spPr>
          <a:xfrm>
            <a:off x="990600" y="870858"/>
            <a:ext cx="1589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Surat </a:t>
            </a:r>
            <a:r>
              <a:rPr lang="en-US" dirty="0" err="1"/>
              <a:t>Masuk</a:t>
            </a:r>
            <a:r>
              <a:rPr lang="en-US" dirty="0"/>
              <a:t> (</a:t>
            </a:r>
            <a:r>
              <a:rPr lang="en-US" dirty="0" err="1"/>
              <a:t>eksternal</a:t>
            </a:r>
            <a:r>
              <a:rPr lang="en-US" dirty="0"/>
              <a:t>)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9A2BB265-876B-0A4B-BCC8-0EE1CC95E49F}"/>
              </a:ext>
            </a:extLst>
          </p:cNvPr>
          <p:cNvCxnSpPr>
            <a:stCxn id="5" idx="2"/>
            <a:endCxn id="4" idx="2"/>
          </p:cNvCxnSpPr>
          <p:nvPr/>
        </p:nvCxnSpPr>
        <p:spPr>
          <a:xfrm rot="16200000" flipH="1">
            <a:off x="1947858" y="1354587"/>
            <a:ext cx="1068169" cy="13933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8F3122A-BDA5-4C40-A3C4-BA365F5FF91B}"/>
              </a:ext>
            </a:extLst>
          </p:cNvPr>
          <p:cNvSpPr/>
          <p:nvPr/>
        </p:nvSpPr>
        <p:spPr>
          <a:xfrm>
            <a:off x="7968343" y="2188029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C60FAD-1901-D843-B950-12B98C74AF97}"/>
              </a:ext>
            </a:extLst>
          </p:cNvPr>
          <p:cNvCxnSpPr>
            <a:stCxn id="4" idx="6"/>
            <a:endCxn id="9" idx="1"/>
          </p:cNvCxnSpPr>
          <p:nvPr/>
        </p:nvCxnSpPr>
        <p:spPr>
          <a:xfrm>
            <a:off x="4125686" y="2585358"/>
            <a:ext cx="3842657" cy="10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5962A93-14FD-D843-BC99-BC69491901C4}"/>
              </a:ext>
            </a:extLst>
          </p:cNvPr>
          <p:cNvSpPr txBox="1"/>
          <p:nvPr/>
        </p:nvSpPr>
        <p:spPr>
          <a:xfrm>
            <a:off x="9207862" y="3241319"/>
            <a:ext cx="12736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Disposisi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bagian</a:t>
            </a:r>
            <a:r>
              <a:rPr lang="en-US" dirty="0"/>
              <a:t> – </a:t>
            </a:r>
            <a:r>
              <a:rPr lang="en-US" dirty="0" err="1"/>
              <a:t>bagian</a:t>
            </a:r>
            <a:endParaRPr lang="en-US" dirty="0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5FAFCB78-84F0-E644-93A4-2E2C43C570CA}"/>
              </a:ext>
            </a:extLst>
          </p:cNvPr>
          <p:cNvCxnSpPr>
            <a:stCxn id="9" idx="2"/>
          </p:cNvCxnSpPr>
          <p:nvPr/>
        </p:nvCxnSpPr>
        <p:spPr>
          <a:xfrm rot="5400000">
            <a:off x="7377794" y="2615293"/>
            <a:ext cx="1001485" cy="17798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0159688-C9EE-9A4E-A0E2-BECBFF1D8387}"/>
              </a:ext>
            </a:extLst>
          </p:cNvPr>
          <p:cNvSpPr/>
          <p:nvPr/>
        </p:nvSpPr>
        <p:spPr>
          <a:xfrm>
            <a:off x="5388429" y="3610651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8687BB-7B63-4D4B-A3AF-94CE9470A14D}"/>
              </a:ext>
            </a:extLst>
          </p:cNvPr>
          <p:cNvSpPr txBox="1"/>
          <p:nvPr/>
        </p:nvSpPr>
        <p:spPr>
          <a:xfrm>
            <a:off x="3015342" y="3135868"/>
            <a:ext cx="1393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Pemantauan</a:t>
            </a:r>
            <a:r>
              <a:rPr lang="en-US" dirty="0"/>
              <a:t> </a:t>
            </a:r>
            <a:r>
              <a:rPr lang="en-US" dirty="0" err="1"/>
              <a:t>alur</a:t>
            </a:r>
            <a:r>
              <a:rPr lang="en-US" dirty="0"/>
              <a:t> </a:t>
            </a:r>
            <a:r>
              <a:rPr lang="en-US" dirty="0" err="1"/>
              <a:t>surat</a:t>
            </a:r>
            <a:r>
              <a:rPr lang="en-US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73EA42-0EA0-4F49-B4E5-D91B9CD22E28}"/>
              </a:ext>
            </a:extLst>
          </p:cNvPr>
          <p:cNvSpPr txBox="1"/>
          <p:nvPr/>
        </p:nvSpPr>
        <p:spPr>
          <a:xfrm>
            <a:off x="3076284" y="181268"/>
            <a:ext cx="5152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Alur </a:t>
            </a:r>
            <a:r>
              <a:rPr lang="en-US" sz="3200" dirty="0" err="1"/>
              <a:t>surat</a:t>
            </a:r>
            <a:r>
              <a:rPr lang="en-US" sz="3200" dirty="0"/>
              <a:t> </a:t>
            </a:r>
            <a:r>
              <a:rPr lang="en-US" sz="3200" dirty="0" err="1"/>
              <a:t>Masuk</a:t>
            </a:r>
            <a:r>
              <a:rPr lang="en-US" sz="3200" dirty="0"/>
              <a:t> </a:t>
            </a:r>
            <a:r>
              <a:rPr lang="en-US" sz="3200" dirty="0" err="1"/>
              <a:t>eksternal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8446783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4E06F7A-C1AD-2644-A701-2A6575F7AC62}"/>
              </a:ext>
            </a:extLst>
          </p:cNvPr>
          <p:cNvSpPr txBox="1"/>
          <p:nvPr/>
        </p:nvSpPr>
        <p:spPr>
          <a:xfrm>
            <a:off x="827314" y="1001486"/>
            <a:ext cx="1426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Surat </a:t>
            </a:r>
            <a:r>
              <a:rPr lang="en-US" dirty="0" err="1"/>
              <a:t>Keluar</a:t>
            </a:r>
            <a:r>
              <a:rPr lang="en-US" dirty="0"/>
              <a:t> internal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43E0EC5-1454-994A-BB14-E7B55F731EB6}"/>
              </a:ext>
            </a:extLst>
          </p:cNvPr>
          <p:cNvSpPr/>
          <p:nvPr/>
        </p:nvSpPr>
        <p:spPr>
          <a:xfrm>
            <a:off x="1436914" y="2645229"/>
            <a:ext cx="1534886" cy="7837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76413D9-8BA2-E84F-9AF0-168B3BF43B3E}"/>
              </a:ext>
            </a:extLst>
          </p:cNvPr>
          <p:cNvSpPr/>
          <p:nvPr/>
        </p:nvSpPr>
        <p:spPr>
          <a:xfrm>
            <a:off x="7532915" y="154577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2D587248-BE36-514F-82FA-68D4B05F57C9}"/>
              </a:ext>
            </a:extLst>
          </p:cNvPr>
          <p:cNvCxnSpPr>
            <a:stCxn id="5" idx="3"/>
            <a:endCxn id="6" idx="2"/>
          </p:cNvCxnSpPr>
          <p:nvPr/>
        </p:nvCxnSpPr>
        <p:spPr>
          <a:xfrm flipV="1">
            <a:off x="2971800" y="2362201"/>
            <a:ext cx="5361215" cy="6749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36F82BC-BEDD-BF46-A67E-41C4AFAFB773}"/>
              </a:ext>
            </a:extLst>
          </p:cNvPr>
          <p:cNvSpPr txBox="1"/>
          <p:nvPr/>
        </p:nvSpPr>
        <p:spPr>
          <a:xfrm>
            <a:off x="9557657" y="1647817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otorisasi</a:t>
            </a:r>
            <a:endParaRPr lang="en-US" dirty="0"/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91F87572-05C6-E346-834C-B032D447C8BC}"/>
              </a:ext>
            </a:extLst>
          </p:cNvPr>
          <p:cNvCxnSpPr>
            <a:cxnSpLocks/>
            <a:endCxn id="12" idx="2"/>
          </p:cNvCxnSpPr>
          <p:nvPr/>
        </p:nvCxnSpPr>
        <p:spPr>
          <a:xfrm rot="16200000" flipH="1">
            <a:off x="7829549" y="3110593"/>
            <a:ext cx="2166256" cy="66947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B19EE63A-A938-F44C-BB11-6BD6C8B068FC}"/>
              </a:ext>
            </a:extLst>
          </p:cNvPr>
          <p:cNvSpPr/>
          <p:nvPr/>
        </p:nvSpPr>
        <p:spPr>
          <a:xfrm>
            <a:off x="9247413" y="4131128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98AF91-96D5-3346-87CC-39DD0339AF9D}"/>
              </a:ext>
            </a:extLst>
          </p:cNvPr>
          <p:cNvSpPr txBox="1"/>
          <p:nvPr/>
        </p:nvSpPr>
        <p:spPr>
          <a:xfrm>
            <a:off x="10001249" y="4925785"/>
            <a:ext cx="17253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Penomoran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Pengiriman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Dokumentasi</a:t>
            </a:r>
            <a:r>
              <a:rPr lang="en-US" dirty="0"/>
              <a:t> </a:t>
            </a:r>
            <a:r>
              <a:rPr lang="en-US" dirty="0" err="1"/>
              <a:t>pencatatan</a:t>
            </a:r>
            <a:r>
              <a:rPr lang="en-US" dirty="0"/>
              <a:t> </a:t>
            </a: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B8DCD106-E570-4D4E-80B5-E2FB4E63F131}"/>
              </a:ext>
            </a:extLst>
          </p:cNvPr>
          <p:cNvCxnSpPr>
            <a:stCxn id="12" idx="4"/>
            <a:endCxn id="5" idx="2"/>
          </p:cNvCxnSpPr>
          <p:nvPr/>
        </p:nvCxnSpPr>
        <p:spPr>
          <a:xfrm rot="5400000" flipH="1">
            <a:off x="5214257" y="419101"/>
            <a:ext cx="1496785" cy="7516585"/>
          </a:xfrm>
          <a:prstGeom prst="bentConnector3">
            <a:avLst>
              <a:gd name="adj1" fmla="val -1527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93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F5183F75-DA29-934D-A8B2-A23C42E6850D}"/>
              </a:ext>
            </a:extLst>
          </p:cNvPr>
          <p:cNvSpPr/>
          <p:nvPr/>
        </p:nvSpPr>
        <p:spPr>
          <a:xfrm>
            <a:off x="3178628" y="2496416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2A083-D618-904A-A0DA-1C0A52AB40FC}"/>
              </a:ext>
            </a:extLst>
          </p:cNvPr>
          <p:cNvSpPr txBox="1"/>
          <p:nvPr/>
        </p:nvSpPr>
        <p:spPr>
          <a:xfrm>
            <a:off x="1031422" y="1284703"/>
            <a:ext cx="1589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Surat </a:t>
            </a:r>
            <a:r>
              <a:rPr lang="en-US" dirty="0" err="1"/>
              <a:t>Masuk</a:t>
            </a:r>
            <a:r>
              <a:rPr lang="en-US" dirty="0"/>
              <a:t> (</a:t>
            </a:r>
            <a:r>
              <a:rPr lang="en-US" dirty="0" err="1"/>
              <a:t>eksternal</a:t>
            </a:r>
            <a:r>
              <a:rPr lang="en-US" dirty="0"/>
              <a:t>)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9A2BB265-876B-0A4B-BCC8-0EE1CC95E49F}"/>
              </a:ext>
            </a:extLst>
          </p:cNvPr>
          <p:cNvCxnSpPr>
            <a:cxnSpLocks/>
            <a:endCxn id="4" idx="2"/>
          </p:cNvCxnSpPr>
          <p:nvPr/>
        </p:nvCxnSpPr>
        <p:spPr>
          <a:xfrm rot="16200000" flipH="1">
            <a:off x="1947858" y="1662974"/>
            <a:ext cx="1068169" cy="13933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8F3122A-BDA5-4C40-A3C4-BA365F5FF91B}"/>
              </a:ext>
            </a:extLst>
          </p:cNvPr>
          <p:cNvSpPr/>
          <p:nvPr/>
        </p:nvSpPr>
        <p:spPr>
          <a:xfrm>
            <a:off x="7968343" y="2496416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C60FAD-1901-D843-B950-12B98C74AF97}"/>
              </a:ext>
            </a:extLst>
          </p:cNvPr>
          <p:cNvCxnSpPr>
            <a:stCxn id="4" idx="6"/>
            <a:endCxn id="9" idx="1"/>
          </p:cNvCxnSpPr>
          <p:nvPr/>
        </p:nvCxnSpPr>
        <p:spPr>
          <a:xfrm>
            <a:off x="4125686" y="2893745"/>
            <a:ext cx="3842657" cy="10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5962A93-14FD-D843-BC99-BC69491901C4}"/>
              </a:ext>
            </a:extLst>
          </p:cNvPr>
          <p:cNvSpPr txBox="1"/>
          <p:nvPr/>
        </p:nvSpPr>
        <p:spPr>
          <a:xfrm>
            <a:off x="7148941" y="3574223"/>
            <a:ext cx="12643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Disposisi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 – </a:t>
            </a:r>
            <a:r>
              <a:rPr lang="en-US" sz="1200" dirty="0" err="1"/>
              <a:t>bagian</a:t>
            </a:r>
            <a:endParaRPr lang="en-US" sz="1200" dirty="0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5FAFCB78-84F0-E644-93A4-2E2C43C570CA}"/>
              </a:ext>
            </a:extLst>
          </p:cNvPr>
          <p:cNvCxnSpPr>
            <a:cxnSpLocks/>
            <a:endCxn id="16" idx="0"/>
          </p:cNvCxnSpPr>
          <p:nvPr/>
        </p:nvCxnSpPr>
        <p:spPr>
          <a:xfrm rot="5400000">
            <a:off x="7058319" y="3744695"/>
            <a:ext cx="1865185" cy="979716"/>
          </a:xfrm>
          <a:prstGeom prst="bentConnector3">
            <a:avLst>
              <a:gd name="adj1" fmla="val 538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0159688-C9EE-9A4E-A0E2-BECBFF1D8387}"/>
              </a:ext>
            </a:extLst>
          </p:cNvPr>
          <p:cNvSpPr/>
          <p:nvPr/>
        </p:nvSpPr>
        <p:spPr>
          <a:xfrm>
            <a:off x="6700953" y="5167146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303977-550C-F34B-B9A7-E7D0E8A2EB1B}"/>
              </a:ext>
            </a:extLst>
          </p:cNvPr>
          <p:cNvSpPr txBox="1"/>
          <p:nvPr/>
        </p:nvSpPr>
        <p:spPr>
          <a:xfrm>
            <a:off x="2559756" y="3625516"/>
            <a:ext cx="21848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penomoran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dokumentasi</a:t>
            </a:r>
            <a:r>
              <a:rPr lang="en-US" sz="1200" dirty="0"/>
              <a:t> dan </a:t>
            </a:r>
            <a:r>
              <a:rPr lang="en-US" sz="1200" dirty="0" err="1"/>
              <a:t>inventarisasi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Pemantauan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0C7FBE82-126C-C741-9E5A-C2516FF0755A}"/>
              </a:ext>
            </a:extLst>
          </p:cNvPr>
          <p:cNvCxnSpPr>
            <a:cxnSpLocks/>
          </p:cNvCxnSpPr>
          <p:nvPr/>
        </p:nvCxnSpPr>
        <p:spPr>
          <a:xfrm rot="16200000" flipH="1">
            <a:off x="8594438" y="3549992"/>
            <a:ext cx="1881886" cy="1354262"/>
          </a:xfrm>
          <a:prstGeom prst="bentConnector3">
            <a:avLst>
              <a:gd name="adj1" fmla="val 5436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A6DF7A-316F-D74D-8A8F-207021125BB9}"/>
              </a:ext>
            </a:extLst>
          </p:cNvPr>
          <p:cNvSpPr/>
          <p:nvPr/>
        </p:nvSpPr>
        <p:spPr>
          <a:xfrm>
            <a:off x="9412412" y="5170713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Ketua</a:t>
            </a:r>
            <a:r>
              <a:rPr lang="en-US" dirty="0"/>
              <a:t> Dewan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49689F-AA96-8E4B-A53F-B6C602859F4D}"/>
              </a:ext>
            </a:extLst>
          </p:cNvPr>
          <p:cNvSpPr txBox="1"/>
          <p:nvPr/>
        </p:nvSpPr>
        <p:spPr>
          <a:xfrm>
            <a:off x="9037867" y="3574223"/>
            <a:ext cx="1354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Diteruskan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ketua</a:t>
            </a:r>
            <a:r>
              <a:rPr lang="en-US" sz="1200" dirty="0"/>
              <a:t> dewan 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7F27A5D-8796-4B47-9765-3568E4BE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214" y="274635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Alur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masuk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DC0FA44-69E1-2049-A25B-5A205E66333A}"/>
              </a:ext>
            </a:extLst>
          </p:cNvPr>
          <p:cNvCxnSpPr>
            <a:cxnSpLocks/>
            <a:stCxn id="4" idx="4"/>
            <a:endCxn id="12" idx="0"/>
          </p:cNvCxnSpPr>
          <p:nvPr/>
        </p:nvCxnSpPr>
        <p:spPr>
          <a:xfrm>
            <a:off x="3652157" y="3291073"/>
            <a:ext cx="0" cy="334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5F01B53-70DD-D24C-A737-C2292D63BF26}"/>
              </a:ext>
            </a:extLst>
          </p:cNvPr>
          <p:cNvSpPr txBox="1"/>
          <p:nvPr/>
        </p:nvSpPr>
        <p:spPr>
          <a:xfrm>
            <a:off x="9236246" y="1015073"/>
            <a:ext cx="21848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TU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Otorisasi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Meneruskan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  <a:r>
              <a:rPr lang="en-US" sz="1200" dirty="0" err="1"/>
              <a:t>ketua</a:t>
            </a:r>
            <a:r>
              <a:rPr lang="en-US" sz="1200" dirty="0"/>
              <a:t> dewan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 - </a:t>
            </a:r>
            <a:r>
              <a:rPr lang="en-US" sz="1200" dirty="0" err="1"/>
              <a:t>bagian</a:t>
            </a:r>
            <a:endParaRPr lang="en-US" sz="1200" dirty="0"/>
          </a:p>
        </p:txBody>
      </p: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83B1A9F1-3CFE-B245-B718-174C011CD2A0}"/>
              </a:ext>
            </a:extLst>
          </p:cNvPr>
          <p:cNvCxnSpPr>
            <a:stCxn id="9" idx="0"/>
            <a:endCxn id="30" idx="1"/>
          </p:cNvCxnSpPr>
          <p:nvPr/>
        </p:nvCxnSpPr>
        <p:spPr>
          <a:xfrm rot="5400000" flipH="1" flipV="1">
            <a:off x="8515589" y="1775760"/>
            <a:ext cx="973511" cy="4678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378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F5183F75-DA29-934D-A8B2-A23C42E6850D}"/>
              </a:ext>
            </a:extLst>
          </p:cNvPr>
          <p:cNvSpPr/>
          <p:nvPr/>
        </p:nvSpPr>
        <p:spPr>
          <a:xfrm>
            <a:off x="3178628" y="2496416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2A083-D618-904A-A0DA-1C0A52AB40FC}"/>
              </a:ext>
            </a:extLst>
          </p:cNvPr>
          <p:cNvSpPr txBox="1"/>
          <p:nvPr/>
        </p:nvSpPr>
        <p:spPr>
          <a:xfrm>
            <a:off x="1031422" y="1284703"/>
            <a:ext cx="1589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Surat </a:t>
            </a:r>
            <a:r>
              <a:rPr lang="en-US" dirty="0" err="1"/>
              <a:t>Masuk</a:t>
            </a:r>
            <a:r>
              <a:rPr lang="en-US" dirty="0"/>
              <a:t> (internal) </a:t>
            </a:r>
          </a:p>
        </p:txBody>
      </p: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9A2BB265-876B-0A4B-BCC8-0EE1CC95E49F}"/>
              </a:ext>
            </a:extLst>
          </p:cNvPr>
          <p:cNvCxnSpPr>
            <a:cxnSpLocks/>
            <a:stCxn id="5" idx="2"/>
            <a:endCxn id="4" idx="2"/>
          </p:cNvCxnSpPr>
          <p:nvPr/>
        </p:nvCxnSpPr>
        <p:spPr>
          <a:xfrm rot="16200000" flipH="1">
            <a:off x="2020998" y="1736114"/>
            <a:ext cx="962711" cy="135254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8F3122A-BDA5-4C40-A3C4-BA365F5FF91B}"/>
              </a:ext>
            </a:extLst>
          </p:cNvPr>
          <p:cNvSpPr/>
          <p:nvPr/>
        </p:nvSpPr>
        <p:spPr>
          <a:xfrm>
            <a:off x="7968343" y="2496416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C60FAD-1901-D843-B950-12B98C74AF97}"/>
              </a:ext>
            </a:extLst>
          </p:cNvPr>
          <p:cNvCxnSpPr>
            <a:stCxn id="4" idx="6"/>
            <a:endCxn id="9" idx="1"/>
          </p:cNvCxnSpPr>
          <p:nvPr/>
        </p:nvCxnSpPr>
        <p:spPr>
          <a:xfrm>
            <a:off x="4125686" y="2893745"/>
            <a:ext cx="3842657" cy="10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5962A93-14FD-D843-BC99-BC69491901C4}"/>
              </a:ext>
            </a:extLst>
          </p:cNvPr>
          <p:cNvSpPr txBox="1"/>
          <p:nvPr/>
        </p:nvSpPr>
        <p:spPr>
          <a:xfrm>
            <a:off x="6626197" y="3487017"/>
            <a:ext cx="1929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Disposisi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 – </a:t>
            </a:r>
            <a:r>
              <a:rPr lang="en-US" sz="1200" dirty="0" err="1"/>
              <a:t>bagian</a:t>
            </a:r>
            <a:endParaRPr lang="en-US" sz="1200" dirty="0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5FAFCB78-84F0-E644-93A4-2E2C43C570CA}"/>
              </a:ext>
            </a:extLst>
          </p:cNvPr>
          <p:cNvCxnSpPr>
            <a:cxnSpLocks/>
            <a:endCxn id="16" idx="0"/>
          </p:cNvCxnSpPr>
          <p:nvPr/>
        </p:nvCxnSpPr>
        <p:spPr>
          <a:xfrm rot="5400000">
            <a:off x="7066493" y="3756435"/>
            <a:ext cx="1868753" cy="959803"/>
          </a:xfrm>
          <a:prstGeom prst="bentConnector3">
            <a:avLst>
              <a:gd name="adj1" fmla="val 5329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0159688-C9EE-9A4E-A0E2-BECBFF1D8387}"/>
              </a:ext>
            </a:extLst>
          </p:cNvPr>
          <p:cNvSpPr/>
          <p:nvPr/>
        </p:nvSpPr>
        <p:spPr>
          <a:xfrm>
            <a:off x="6720867" y="5170713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7FAD3BF-56AF-5947-AB75-25DFE2E57AA3}"/>
              </a:ext>
            </a:extLst>
          </p:cNvPr>
          <p:cNvCxnSpPr>
            <a:cxnSpLocks/>
          </p:cNvCxnSpPr>
          <p:nvPr/>
        </p:nvCxnSpPr>
        <p:spPr>
          <a:xfrm flipH="1">
            <a:off x="3652156" y="3217508"/>
            <a:ext cx="1" cy="4599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0C7FBE82-126C-C741-9E5A-C2516FF0755A}"/>
              </a:ext>
            </a:extLst>
          </p:cNvPr>
          <p:cNvCxnSpPr>
            <a:cxnSpLocks/>
          </p:cNvCxnSpPr>
          <p:nvPr/>
        </p:nvCxnSpPr>
        <p:spPr>
          <a:xfrm rot="16200000" flipH="1">
            <a:off x="8594438" y="3549992"/>
            <a:ext cx="1881886" cy="1354262"/>
          </a:xfrm>
          <a:prstGeom prst="bentConnector3">
            <a:avLst>
              <a:gd name="adj1" fmla="val 5436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FA6DF7A-316F-D74D-8A8F-207021125BB9}"/>
              </a:ext>
            </a:extLst>
          </p:cNvPr>
          <p:cNvSpPr/>
          <p:nvPr/>
        </p:nvSpPr>
        <p:spPr>
          <a:xfrm>
            <a:off x="9412412" y="5170713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Ketua</a:t>
            </a:r>
            <a:r>
              <a:rPr lang="en-US" dirty="0"/>
              <a:t> Dewan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49689F-AA96-8E4B-A53F-B6C602859F4D}"/>
              </a:ext>
            </a:extLst>
          </p:cNvPr>
          <p:cNvSpPr txBox="1"/>
          <p:nvPr/>
        </p:nvSpPr>
        <p:spPr>
          <a:xfrm>
            <a:off x="8858250" y="3460388"/>
            <a:ext cx="1929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Diteruskan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ketua</a:t>
            </a:r>
            <a:r>
              <a:rPr lang="en-US" sz="1200" dirty="0"/>
              <a:t> dewan 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7F27A5D-8796-4B47-9765-3568E4BE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214" y="274635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Alur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masuk</a:t>
            </a:r>
            <a:r>
              <a:rPr lang="en-US" sz="2400" b="1" u="sng" dirty="0"/>
              <a:t> internal) 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D2C0A01-C040-144B-916D-05786C592126}"/>
              </a:ext>
            </a:extLst>
          </p:cNvPr>
          <p:cNvSpPr/>
          <p:nvPr/>
        </p:nvSpPr>
        <p:spPr>
          <a:xfrm>
            <a:off x="523648" y="451875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F06B7-44D4-7A40-BE06-A6747B84000F}"/>
              </a:ext>
            </a:extLst>
          </p:cNvPr>
          <p:cNvSpPr txBox="1"/>
          <p:nvPr/>
        </p:nvSpPr>
        <p:spPr>
          <a:xfrm>
            <a:off x="2767817" y="3640492"/>
            <a:ext cx="21848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penomoran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dokumentasi</a:t>
            </a:r>
            <a:r>
              <a:rPr lang="en-US" sz="1200" dirty="0"/>
              <a:t> dan </a:t>
            </a:r>
            <a:r>
              <a:rPr lang="en-US" sz="1200" dirty="0" err="1"/>
              <a:t>inventarisasi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Pemantauan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B9817A9-FD9B-D247-8925-B739B2B576BC}"/>
              </a:ext>
            </a:extLst>
          </p:cNvPr>
          <p:cNvCxnSpPr>
            <a:cxnSpLocks/>
            <a:stCxn id="22" idx="0"/>
          </p:cNvCxnSpPr>
          <p:nvPr/>
        </p:nvCxnSpPr>
        <p:spPr>
          <a:xfrm flipV="1">
            <a:off x="1323748" y="1931032"/>
            <a:ext cx="295" cy="2587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7D27BCD-2785-9A4A-8913-06A54ED84FA9}"/>
              </a:ext>
            </a:extLst>
          </p:cNvPr>
          <p:cNvSpPr txBox="1"/>
          <p:nvPr/>
        </p:nvSpPr>
        <p:spPr>
          <a:xfrm>
            <a:off x="9236246" y="1015073"/>
            <a:ext cx="21848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masuk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TU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Otorisasi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Meneruskan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  <a:r>
              <a:rPr lang="en-US" sz="1200" dirty="0" err="1"/>
              <a:t>ketua</a:t>
            </a:r>
            <a:r>
              <a:rPr lang="en-US" sz="1200" dirty="0"/>
              <a:t> dewan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 - </a:t>
            </a:r>
            <a:r>
              <a:rPr lang="en-US" sz="1200" dirty="0" err="1"/>
              <a:t>bagian</a:t>
            </a:r>
            <a:endParaRPr lang="en-US" sz="1200" dirty="0"/>
          </a:p>
        </p:txBody>
      </p:sp>
      <p:cxnSp>
        <p:nvCxnSpPr>
          <p:cNvPr id="31" name="Elbow Connector 30">
            <a:extLst>
              <a:ext uri="{FF2B5EF4-FFF2-40B4-BE49-F238E27FC236}">
                <a16:creationId xmlns:a16="http://schemas.microsoft.com/office/drawing/2014/main" id="{71341888-EA89-0546-9116-790AAB12EDD1}"/>
              </a:ext>
            </a:extLst>
          </p:cNvPr>
          <p:cNvCxnSpPr>
            <a:stCxn id="9" idx="0"/>
            <a:endCxn id="27" idx="1"/>
          </p:cNvCxnSpPr>
          <p:nvPr/>
        </p:nvCxnSpPr>
        <p:spPr>
          <a:xfrm rot="5400000" flipH="1" flipV="1">
            <a:off x="8515589" y="1775760"/>
            <a:ext cx="973511" cy="4678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8395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17DDC7-79C5-A64E-8382-234385810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83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Alur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internal)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C0DAF91-2E69-BC47-AD3F-06575F822747}"/>
              </a:ext>
            </a:extLst>
          </p:cNvPr>
          <p:cNvSpPr/>
          <p:nvPr/>
        </p:nvSpPr>
        <p:spPr>
          <a:xfrm>
            <a:off x="1516173" y="2445045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1B6B41-4058-6C40-BC30-BD17977EA9D1}"/>
              </a:ext>
            </a:extLst>
          </p:cNvPr>
          <p:cNvSpPr/>
          <p:nvPr/>
        </p:nvSpPr>
        <p:spPr>
          <a:xfrm>
            <a:off x="5510861" y="2445045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8DFABCE-6A3A-4442-8E75-C0A3DFA0A2E5}"/>
              </a:ext>
            </a:extLst>
          </p:cNvPr>
          <p:cNvSpPr/>
          <p:nvPr/>
        </p:nvSpPr>
        <p:spPr>
          <a:xfrm>
            <a:off x="8908978" y="116379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Ketua</a:t>
            </a:r>
            <a:r>
              <a:rPr lang="en-US" dirty="0"/>
              <a:t> Dewan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18358A5-E90E-EA49-AEDF-450FD73B56A8}"/>
              </a:ext>
            </a:extLst>
          </p:cNvPr>
          <p:cNvSpPr/>
          <p:nvPr/>
        </p:nvSpPr>
        <p:spPr>
          <a:xfrm>
            <a:off x="8908978" y="374931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Bagian - </a:t>
            </a:r>
            <a:r>
              <a:rPr lang="en-US" dirty="0" err="1"/>
              <a:t>bagian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2684B8A-C313-CA48-AE1F-C7FD793E5CC3}"/>
              </a:ext>
            </a:extLst>
          </p:cNvPr>
          <p:cNvCxnSpPr>
            <a:stCxn id="5" idx="3"/>
            <a:endCxn id="6" idx="2"/>
          </p:cNvCxnSpPr>
          <p:nvPr/>
        </p:nvCxnSpPr>
        <p:spPr>
          <a:xfrm flipV="1">
            <a:off x="3116373" y="2842374"/>
            <a:ext cx="2394488" cy="10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51506291-41DD-7543-8948-99CB2DD1A640}"/>
              </a:ext>
            </a:extLst>
          </p:cNvPr>
          <p:cNvCxnSpPr>
            <a:stCxn id="6" idx="6"/>
            <a:endCxn id="7" idx="1"/>
          </p:cNvCxnSpPr>
          <p:nvPr/>
        </p:nvCxnSpPr>
        <p:spPr>
          <a:xfrm flipV="1">
            <a:off x="6457919" y="1572007"/>
            <a:ext cx="2451059" cy="127036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AC52F9FA-4FD4-A846-8E2F-D5B37627ED62}"/>
              </a:ext>
            </a:extLst>
          </p:cNvPr>
          <p:cNvCxnSpPr>
            <a:stCxn id="6" idx="6"/>
            <a:endCxn id="8" idx="1"/>
          </p:cNvCxnSpPr>
          <p:nvPr/>
        </p:nvCxnSpPr>
        <p:spPr>
          <a:xfrm>
            <a:off x="6457919" y="2842374"/>
            <a:ext cx="2451059" cy="13151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D31F701-1D30-024C-A5A9-6440E9FB9D30}"/>
              </a:ext>
            </a:extLst>
          </p:cNvPr>
          <p:cNvSpPr txBox="1"/>
          <p:nvPr/>
        </p:nvSpPr>
        <p:spPr>
          <a:xfrm>
            <a:off x="4891990" y="3742291"/>
            <a:ext cx="21848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penomoran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dokumentasi</a:t>
            </a:r>
            <a:r>
              <a:rPr lang="en-US" sz="1200" dirty="0"/>
              <a:t> dan </a:t>
            </a:r>
            <a:r>
              <a:rPr lang="en-US" sz="1200" dirty="0" err="1"/>
              <a:t>inventarisasi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Meneruskan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sesuai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pihak</a:t>
            </a:r>
            <a:r>
              <a:rPr lang="en-US" sz="1200" dirty="0"/>
              <a:t> </a:t>
            </a:r>
            <a:r>
              <a:rPr lang="en-US" sz="1200" dirty="0" err="1"/>
              <a:t>yng</a:t>
            </a:r>
            <a:r>
              <a:rPr lang="en-US" sz="1200" dirty="0"/>
              <a:t> </a:t>
            </a:r>
            <a:r>
              <a:rPr lang="en-US" sz="1200" dirty="0" err="1"/>
              <a:t>dituju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tracking </a:t>
            </a:r>
            <a:r>
              <a:rPr lang="en-US" sz="1200" dirty="0" err="1"/>
              <a:t>surat</a:t>
            </a:r>
            <a:endParaRPr lang="en-US" sz="12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BB761C9-8924-0546-907C-5B2820F5BF46}"/>
              </a:ext>
            </a:extLst>
          </p:cNvPr>
          <p:cNvCxnSpPr>
            <a:stCxn id="6" idx="4"/>
            <a:endCxn id="15" idx="0"/>
          </p:cNvCxnSpPr>
          <p:nvPr/>
        </p:nvCxnSpPr>
        <p:spPr>
          <a:xfrm>
            <a:off x="5984390" y="3239702"/>
            <a:ext cx="1" cy="502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8DDBAEB-9130-9447-9E57-CEDE9B6A6066}"/>
              </a:ext>
            </a:extLst>
          </p:cNvPr>
          <p:cNvSpPr txBox="1"/>
          <p:nvPr/>
        </p:nvSpPr>
        <p:spPr>
          <a:xfrm>
            <a:off x="1223872" y="3742290"/>
            <a:ext cx="2184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Membuat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467A773-CD66-7543-ACF2-D06C44E5F6AC}"/>
              </a:ext>
            </a:extLst>
          </p:cNvPr>
          <p:cNvCxnSpPr>
            <a:cxnSpLocks/>
            <a:stCxn id="5" idx="2"/>
            <a:endCxn id="18" idx="0"/>
          </p:cNvCxnSpPr>
          <p:nvPr/>
        </p:nvCxnSpPr>
        <p:spPr>
          <a:xfrm>
            <a:off x="2316273" y="3261474"/>
            <a:ext cx="0" cy="480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915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E17DDC7-79C5-A64E-8382-234385810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5183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Alur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(</a:t>
            </a:r>
            <a:r>
              <a:rPr lang="en-US" sz="2400" b="1" u="sng" dirty="0" err="1"/>
              <a:t>surat</a:t>
            </a:r>
            <a:r>
              <a:rPr lang="en-US" sz="2400" b="1" u="sng" dirty="0"/>
              <a:t> </a:t>
            </a:r>
            <a:r>
              <a:rPr lang="en-US" sz="2400" b="1" u="sng" dirty="0" err="1"/>
              <a:t>keluar</a:t>
            </a:r>
            <a:r>
              <a:rPr lang="en-US" sz="2400" b="1" u="sng" dirty="0"/>
              <a:t> </a:t>
            </a:r>
            <a:r>
              <a:rPr lang="en-US" sz="2400" b="1" u="sng" dirty="0" err="1"/>
              <a:t>eksternal</a:t>
            </a:r>
            <a:r>
              <a:rPr lang="en-US" sz="2400" b="1" u="sng" dirty="0"/>
              <a:t>)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C0DAF91-2E69-BC47-AD3F-06575F822747}"/>
              </a:ext>
            </a:extLst>
          </p:cNvPr>
          <p:cNvSpPr/>
          <p:nvPr/>
        </p:nvSpPr>
        <p:spPr>
          <a:xfrm>
            <a:off x="1516173" y="2445045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Sekwan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1B6B41-4058-6C40-BC30-BD17977EA9D1}"/>
              </a:ext>
            </a:extLst>
          </p:cNvPr>
          <p:cNvSpPr/>
          <p:nvPr/>
        </p:nvSpPr>
        <p:spPr>
          <a:xfrm>
            <a:off x="5510861" y="2445045"/>
            <a:ext cx="947058" cy="7946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18358A5-E90E-EA49-AEDF-450FD73B56A8}"/>
              </a:ext>
            </a:extLst>
          </p:cNvPr>
          <p:cNvSpPr/>
          <p:nvPr/>
        </p:nvSpPr>
        <p:spPr>
          <a:xfrm>
            <a:off x="8908978" y="3749312"/>
            <a:ext cx="1600200" cy="8164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E-office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2684B8A-C313-CA48-AE1F-C7FD793E5CC3}"/>
              </a:ext>
            </a:extLst>
          </p:cNvPr>
          <p:cNvCxnSpPr>
            <a:stCxn id="5" idx="3"/>
            <a:endCxn id="6" idx="2"/>
          </p:cNvCxnSpPr>
          <p:nvPr/>
        </p:nvCxnSpPr>
        <p:spPr>
          <a:xfrm flipV="1">
            <a:off x="3116373" y="2842374"/>
            <a:ext cx="2394488" cy="10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AC52F9FA-4FD4-A846-8E2F-D5B37627ED62}"/>
              </a:ext>
            </a:extLst>
          </p:cNvPr>
          <p:cNvCxnSpPr>
            <a:stCxn id="6" idx="6"/>
            <a:endCxn id="8" idx="1"/>
          </p:cNvCxnSpPr>
          <p:nvPr/>
        </p:nvCxnSpPr>
        <p:spPr>
          <a:xfrm>
            <a:off x="6457919" y="2842374"/>
            <a:ext cx="2451059" cy="131515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668D008-E68E-354D-882D-6C85CB5A1346}"/>
              </a:ext>
            </a:extLst>
          </p:cNvPr>
          <p:cNvSpPr txBox="1"/>
          <p:nvPr/>
        </p:nvSpPr>
        <p:spPr>
          <a:xfrm>
            <a:off x="1223872" y="3742290"/>
            <a:ext cx="21848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Membuat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034B223-60D3-DB40-B171-ABD86594C32F}"/>
              </a:ext>
            </a:extLst>
          </p:cNvPr>
          <p:cNvCxnSpPr>
            <a:cxnSpLocks/>
          </p:cNvCxnSpPr>
          <p:nvPr/>
        </p:nvCxnSpPr>
        <p:spPr>
          <a:xfrm>
            <a:off x="2316273" y="3261474"/>
            <a:ext cx="0" cy="480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5A2F181-72B8-B343-8735-75D3E92F54C9}"/>
              </a:ext>
            </a:extLst>
          </p:cNvPr>
          <p:cNvSpPr txBox="1"/>
          <p:nvPr/>
        </p:nvSpPr>
        <p:spPr>
          <a:xfrm>
            <a:off x="4891990" y="3742291"/>
            <a:ext cx="21848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Menerima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penomoran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dokumentasi</a:t>
            </a:r>
            <a:r>
              <a:rPr lang="en-US" sz="1200" dirty="0"/>
              <a:t> dan </a:t>
            </a:r>
            <a:r>
              <a:rPr lang="en-US" sz="1200" dirty="0" err="1"/>
              <a:t>inventarisasi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Meneruskan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sesuai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pihak</a:t>
            </a:r>
            <a:r>
              <a:rPr lang="en-US" sz="1200" dirty="0"/>
              <a:t> </a:t>
            </a:r>
            <a:r>
              <a:rPr lang="en-US" sz="1200" dirty="0" err="1"/>
              <a:t>yng</a:t>
            </a:r>
            <a:r>
              <a:rPr lang="en-US" sz="1200" dirty="0"/>
              <a:t> </a:t>
            </a:r>
            <a:r>
              <a:rPr lang="en-US" sz="1200" dirty="0" err="1"/>
              <a:t>dituju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surat</a:t>
            </a:r>
            <a:r>
              <a:rPr lang="en-US" sz="1200" dirty="0"/>
              <a:t> </a:t>
            </a:r>
            <a:r>
              <a:rPr lang="en-US" sz="1200" dirty="0" err="1"/>
              <a:t>keluar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e - office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C9BFE41-FC80-0F40-A7F1-459B7A1F4FA4}"/>
              </a:ext>
            </a:extLst>
          </p:cNvPr>
          <p:cNvCxnSpPr>
            <a:endCxn id="15" idx="0"/>
          </p:cNvCxnSpPr>
          <p:nvPr/>
        </p:nvCxnSpPr>
        <p:spPr>
          <a:xfrm>
            <a:off x="5984390" y="3239702"/>
            <a:ext cx="1" cy="502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921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DA19DD1-7262-A44D-839C-88E08C617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25" y="1611072"/>
            <a:ext cx="6188371" cy="401916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7B27798-1828-C748-BDD1-C4C72D4A0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125" y="368661"/>
            <a:ext cx="10515600" cy="641742"/>
          </a:xfrm>
        </p:spPr>
        <p:txBody>
          <a:bodyPr>
            <a:normAutofit/>
          </a:bodyPr>
          <a:lstStyle/>
          <a:p>
            <a:r>
              <a:rPr lang="en-US" sz="2400" b="1" u="sng" dirty="0" err="1"/>
              <a:t>Tampilan</a:t>
            </a:r>
            <a:r>
              <a:rPr lang="en-US" sz="2400" b="1" u="sng" dirty="0"/>
              <a:t> Dashboard </a:t>
            </a:r>
            <a:r>
              <a:rPr lang="en-US" sz="2400" b="1" u="sng" dirty="0" err="1"/>
              <a:t>Sekretaris</a:t>
            </a:r>
            <a:r>
              <a:rPr lang="en-US" sz="2400" b="1" u="sng" dirty="0"/>
              <a:t> Dewan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58D828-CDD4-6E43-8F8E-D92FA13F5D1E}"/>
              </a:ext>
            </a:extLst>
          </p:cNvPr>
          <p:cNvSpPr txBox="1"/>
          <p:nvPr/>
        </p:nvSpPr>
        <p:spPr>
          <a:xfrm>
            <a:off x="7293928" y="1006868"/>
            <a:ext cx="1326090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data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masuk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di dashboard TU</a:t>
            </a:r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52327FED-4A59-4E48-B0C5-A69840903CFF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>
            <a:off x="3790280" y="-1058135"/>
            <a:ext cx="1547693" cy="6785695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AFF4D40-15CA-2A4A-90AB-EC7BB794A141}"/>
              </a:ext>
            </a:extLst>
          </p:cNvPr>
          <p:cNvSpPr txBox="1"/>
          <p:nvPr/>
        </p:nvSpPr>
        <p:spPr>
          <a:xfrm>
            <a:off x="8331617" y="1829203"/>
            <a:ext cx="1326089" cy="553998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Tambahkan</a:t>
            </a:r>
            <a:r>
              <a:rPr lang="en-US" sz="1000" dirty="0"/>
              <a:t> data </a:t>
            </a:r>
            <a:r>
              <a:rPr lang="en-US" sz="1000" dirty="0" err="1"/>
              <a:t>surat</a:t>
            </a:r>
            <a:r>
              <a:rPr lang="en-US" sz="1000" dirty="0"/>
              <a:t> </a:t>
            </a:r>
            <a:r>
              <a:rPr lang="en-US" sz="1000" dirty="0" err="1"/>
              <a:t>Keluar</a:t>
            </a:r>
            <a:r>
              <a:rPr lang="en-US" sz="1000" dirty="0"/>
              <a:t> </a:t>
            </a:r>
            <a:r>
              <a:rPr lang="en-US" sz="1000" dirty="0" err="1"/>
              <a:t>seperti</a:t>
            </a:r>
            <a:r>
              <a:rPr lang="en-US" sz="1000" dirty="0"/>
              <a:t> di dashboard TU</a:t>
            </a:r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4C869717-30D9-0E45-87E8-B22C62682765}"/>
              </a:ext>
            </a:extLst>
          </p:cNvPr>
          <p:cNvCxnSpPr>
            <a:cxnSpLocks/>
            <a:stCxn id="10" idx="2"/>
          </p:cNvCxnSpPr>
          <p:nvPr/>
        </p:nvCxnSpPr>
        <p:spPr>
          <a:xfrm rot="5400000">
            <a:off x="4560071" y="-1005590"/>
            <a:ext cx="1045801" cy="7823383"/>
          </a:xfrm>
          <a:prstGeom prst="bentConnector2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C3D74F9-58F3-B549-A1F3-C2FB92F04556}"/>
              </a:ext>
            </a:extLst>
          </p:cNvPr>
          <p:cNvSpPr txBox="1"/>
          <p:nvPr/>
        </p:nvSpPr>
        <p:spPr>
          <a:xfrm>
            <a:off x="5596406" y="918339"/>
            <a:ext cx="1326090" cy="40011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 err="1"/>
              <a:t>Rubah</a:t>
            </a:r>
            <a:r>
              <a:rPr lang="en-US" sz="1000" dirty="0"/>
              <a:t> </a:t>
            </a:r>
            <a:r>
              <a:rPr lang="en-US" sz="1000" dirty="0" err="1"/>
              <a:t>menjadi</a:t>
            </a:r>
            <a:r>
              <a:rPr lang="en-US" sz="1000" dirty="0"/>
              <a:t> </a:t>
            </a:r>
            <a:r>
              <a:rPr lang="en-US" sz="1000" dirty="0" err="1"/>
              <a:t>sekretaris</a:t>
            </a:r>
            <a:r>
              <a:rPr lang="en-US" sz="1000" dirty="0"/>
              <a:t> dewan</a:t>
            </a: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1A61A83E-7B22-324C-BEF1-4DDDEDEB0FA1}"/>
              </a:ext>
            </a:extLst>
          </p:cNvPr>
          <p:cNvCxnSpPr>
            <a:stCxn id="8" idx="1"/>
          </p:cNvCxnSpPr>
          <p:nvPr/>
        </p:nvCxnSpPr>
        <p:spPr>
          <a:xfrm rot="10800000" flipV="1">
            <a:off x="1342668" y="1118394"/>
            <a:ext cx="4253739" cy="149748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9239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19536</TotalTime>
  <Words>1898</Words>
  <Application>Microsoft Macintosh PowerPoint</Application>
  <PresentationFormat>Widescreen</PresentationFormat>
  <Paragraphs>395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Abadi</vt:lpstr>
      <vt:lpstr>Arial</vt:lpstr>
      <vt:lpstr>Calibri</vt:lpstr>
      <vt:lpstr>Calibri Light</vt:lpstr>
      <vt:lpstr>Wingdings</vt:lpstr>
      <vt:lpstr>Office Theme</vt:lpstr>
      <vt:lpstr>SISTEM PERSURATAN DIGITAL </vt:lpstr>
      <vt:lpstr>PowerPoint Presentation</vt:lpstr>
      <vt:lpstr>SEKRETARIS DEWAN </vt:lpstr>
      <vt:lpstr>Fitur surat digital Sekretaris Dewan </vt:lpstr>
      <vt:lpstr>Alur Sekretaris Dewan (surat masuk eksternal) </vt:lpstr>
      <vt:lpstr>Alur Sekretaris Dewan (surat masuk internal) </vt:lpstr>
      <vt:lpstr>Alur Sekretaris Dewan (surat keluar internal) </vt:lpstr>
      <vt:lpstr>Alur Sekretaris Dewan (surat keluar eksternal) </vt:lpstr>
      <vt:lpstr>Tampilan Dashboard Sekretaris Dewan </vt:lpstr>
      <vt:lpstr>Tampilan Dashboard Sekretaris Dewan (surat masuk internal) </vt:lpstr>
      <vt:lpstr>Tampilan Dashboard Sekretaris Dewan (surat masuk eksternal) </vt:lpstr>
      <vt:lpstr>Tampilan Dashboard Sekretaris Dewan (surat Keluar Internal) </vt:lpstr>
      <vt:lpstr>Tampilan Dashboard Sekretaris Dewan (surat Keluar Internal) tambah data </vt:lpstr>
      <vt:lpstr>Tampilan Dashboard Sekretaris Dewan (surat Keluar Eksternal) tambah data </vt:lpstr>
      <vt:lpstr>(surat Keluar internal) Surat Tugas dari Sekretaris Dewan </vt:lpstr>
      <vt:lpstr>(surat Keluar eksternal) Surat undangan dari Sekretaris Dewan </vt:lpstr>
      <vt:lpstr>(surat Keluar eksternal) Surat pemberitahuan kunjungan kerja dari Sekretaris Dewan </vt:lpstr>
      <vt:lpstr>(surat Keluar eksternal) Surat lain – lain dari Sekretaris Dewan </vt:lpstr>
      <vt:lpstr>TATA USAHA</vt:lpstr>
      <vt:lpstr>Fitur surat digital Tata Usaha </vt:lpstr>
      <vt:lpstr>Alur Tata Usaha (surat masuk eksternal) </vt:lpstr>
      <vt:lpstr>Alur Tata Usaha (surat masuk internal) </vt:lpstr>
      <vt:lpstr>Alur Tata Usaha (surat keluar internal) </vt:lpstr>
      <vt:lpstr>Alur Tata Usaha (surat keluar eksternal) </vt:lpstr>
      <vt:lpstr>Halaman utama Tata Usaha </vt:lpstr>
      <vt:lpstr>Halaman utama Tata Usaha (surat masuk internal) </vt:lpstr>
      <vt:lpstr>Halaman utama Tata Usaha (surat masuk Eksternal) </vt:lpstr>
      <vt:lpstr>KETUA DPRD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Jenis Surat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Teguh Pribadi</dc:creator>
  <cp:lastModifiedBy>Teguh Pribadi</cp:lastModifiedBy>
  <cp:revision>13</cp:revision>
  <dcterms:created xsi:type="dcterms:W3CDTF">2022-05-20T08:38:40Z</dcterms:created>
  <dcterms:modified xsi:type="dcterms:W3CDTF">2022-06-12T22:27:39Z</dcterms:modified>
</cp:coreProperties>
</file>

<file path=docProps/thumbnail.jpeg>
</file>